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35"/>
  </p:notesMasterIdLst>
  <p:handoutMasterIdLst>
    <p:handoutMasterId r:id="rId36"/>
  </p:handoutMasterIdLst>
  <p:sldIdLst>
    <p:sldId id="826" r:id="rId5"/>
    <p:sldId id="954" r:id="rId6"/>
    <p:sldId id="858" r:id="rId7"/>
    <p:sldId id="892" r:id="rId8"/>
    <p:sldId id="1038" r:id="rId9"/>
    <p:sldId id="997" r:id="rId10"/>
    <p:sldId id="989" r:id="rId11"/>
    <p:sldId id="986" r:id="rId12"/>
    <p:sldId id="918" r:id="rId13"/>
    <p:sldId id="994" r:id="rId14"/>
    <p:sldId id="1030" r:id="rId15"/>
    <p:sldId id="1041" r:id="rId16"/>
    <p:sldId id="1031" r:id="rId17"/>
    <p:sldId id="943" r:id="rId18"/>
    <p:sldId id="1019" r:id="rId19"/>
    <p:sldId id="1037" r:id="rId20"/>
    <p:sldId id="1029" r:id="rId21"/>
    <p:sldId id="1014" r:id="rId22"/>
    <p:sldId id="1033" r:id="rId23"/>
    <p:sldId id="999" r:id="rId24"/>
    <p:sldId id="1000" r:id="rId25"/>
    <p:sldId id="1006" r:id="rId26"/>
    <p:sldId id="1032" r:id="rId27"/>
    <p:sldId id="1040" r:id="rId28"/>
    <p:sldId id="1043" r:id="rId29"/>
    <p:sldId id="1035" r:id="rId30"/>
    <p:sldId id="1036" r:id="rId31"/>
    <p:sldId id="1039" r:id="rId32"/>
    <p:sldId id="914" r:id="rId33"/>
    <p:sldId id="1028" r:id="rId34"/>
  </p:sldIdLst>
  <p:sldSz cx="12192000" cy="6858000"/>
  <p:notesSz cx="10018713"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BB324B-D225-459B-99DA-588B36C2AB27}">
          <p14:sldIdLst>
            <p14:sldId id="826"/>
            <p14:sldId id="954"/>
            <p14:sldId id="858"/>
            <p14:sldId id="892"/>
            <p14:sldId id="1038"/>
            <p14:sldId id="997"/>
            <p14:sldId id="989"/>
            <p14:sldId id="986"/>
            <p14:sldId id="918"/>
            <p14:sldId id="994"/>
            <p14:sldId id="1030"/>
            <p14:sldId id="1041"/>
            <p14:sldId id="1031"/>
            <p14:sldId id="943"/>
            <p14:sldId id="1019"/>
            <p14:sldId id="1037"/>
            <p14:sldId id="1029"/>
            <p14:sldId id="1014"/>
            <p14:sldId id="1033"/>
            <p14:sldId id="999"/>
            <p14:sldId id="1000"/>
            <p14:sldId id="1006"/>
            <p14:sldId id="1032"/>
            <p14:sldId id="1040"/>
            <p14:sldId id="1043"/>
            <p14:sldId id="1035"/>
            <p14:sldId id="1036"/>
            <p14:sldId id="1039"/>
            <p14:sldId id="914"/>
            <p14:sldId id="1028"/>
          </p14:sldIdLst>
        </p14:section>
      </p14:sectionLst>
    </p:ext>
    <p:ext uri="{EFAFB233-063F-42B5-8137-9DF3F51BA10A}">
      <p15:sldGuideLst xmlns:p15="http://schemas.microsoft.com/office/powerpoint/2012/main">
        <p15:guide id="1" orient="horz" pos="482" userDrawn="1">
          <p15:clr>
            <a:srgbClr val="A4A3A4"/>
          </p15:clr>
        </p15:guide>
        <p15:guide id="2" pos="3895" userDrawn="1">
          <p15:clr>
            <a:srgbClr val="A4A3A4"/>
          </p15:clr>
        </p15:guide>
        <p15:guide id="3" pos="3952" userDrawn="1">
          <p15:clr>
            <a:srgbClr val="A4A3A4"/>
          </p15:clr>
        </p15:guide>
        <p15:guide id="4" pos="4566" userDrawn="1">
          <p15:clr>
            <a:srgbClr val="A4A3A4"/>
          </p15:clr>
        </p15:guide>
      </p15:sldGuideLst>
    </p:ext>
    <p:ext uri="{2D200454-40CA-4A62-9FC3-DE9A4176ACB9}">
      <p15:notesGuideLst xmlns:p15="http://schemas.microsoft.com/office/powerpoint/2012/main">
        <p15:guide id="1" orient="horz" pos="6784" userDrawn="1">
          <p15:clr>
            <a:srgbClr val="A4A3A4"/>
          </p15:clr>
        </p15:guide>
        <p15:guide id="2" pos="322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Hawk" initials="KH" lastIdx="11" clrIdx="0">
    <p:extLst>
      <p:ext uri="{19B8F6BF-5375-455C-9EA6-DF929625EA0E}">
        <p15:presenceInfo xmlns:p15="http://schemas.microsoft.com/office/powerpoint/2012/main" userId="604d24a1e17f4ecb" providerId="Windows Live"/>
      </p:ext>
    </p:extLst>
  </p:cmAuthor>
  <p:cmAuthor id="2" name="Emma Kalliomaki" initials="EK" lastIdx="12" clrIdx="1">
    <p:extLst>
      <p:ext uri="{19B8F6BF-5375-455C-9EA6-DF929625EA0E}">
        <p15:presenceInfo xmlns:p15="http://schemas.microsoft.com/office/powerpoint/2012/main" userId="b5a4a5fe57c6ae48" providerId="Windows Live"/>
      </p:ext>
    </p:extLst>
  </p:cmAuthor>
  <p:cmAuthor id="3" name="Malavika Solanki" initials="MS" lastIdx="11" clrIdx="2">
    <p:extLst>
      <p:ext uri="{19B8F6BF-5375-455C-9EA6-DF929625EA0E}">
        <p15:presenceInfo xmlns:p15="http://schemas.microsoft.com/office/powerpoint/2012/main" userId="Malavika Solanki" providerId="None"/>
      </p:ext>
    </p:extLst>
  </p:cmAuthor>
  <p:cmAuthor id="4" name="Emma Kalliomaki" initials="EK [2]" lastIdx="6" clrIdx="3">
    <p:extLst>
      <p:ext uri="{19B8F6BF-5375-455C-9EA6-DF929625EA0E}">
        <p15:presenceInfo xmlns:p15="http://schemas.microsoft.com/office/powerpoint/2012/main" userId="Emma Kallioma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AEE"/>
    <a:srgbClr val="D7F3F5"/>
    <a:srgbClr val="A2E3E8"/>
    <a:srgbClr val="30AFB8"/>
    <a:srgbClr val="42955F"/>
    <a:srgbClr val="E4E7CB"/>
    <a:srgbClr val="E7E7E7"/>
    <a:srgbClr val="8FB4FF"/>
    <a:srgbClr val="B8BF72"/>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E5867-A3D7-4A3D-AD50-C52B53D91A92}" v="3" dt="2021-05-24T08:26:44.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7" autoAdjust="0"/>
    <p:restoredTop sz="90211" autoAdjust="0"/>
  </p:normalViewPr>
  <p:slideViewPr>
    <p:cSldViewPr snapToGrid="0">
      <p:cViewPr varScale="1">
        <p:scale>
          <a:sx n="60" d="100"/>
          <a:sy n="60" d="100"/>
        </p:scale>
        <p:origin x="644" y="64"/>
      </p:cViewPr>
      <p:guideLst>
        <p:guide orient="horz" pos="482"/>
        <p:guide pos="3895"/>
        <p:guide pos="3952"/>
        <p:guide pos="4566"/>
      </p:guideLst>
    </p:cSldViewPr>
  </p:slideViewPr>
  <p:notesTextViewPr>
    <p:cViewPr>
      <p:scale>
        <a:sx n="1" d="1"/>
        <a:sy n="1" d="1"/>
      </p:scale>
      <p:origin x="0" y="0"/>
    </p:cViewPr>
  </p:notesTextViewPr>
  <p:sorterViewPr>
    <p:cViewPr>
      <p:scale>
        <a:sx n="80" d="100"/>
        <a:sy n="80" d="100"/>
      </p:scale>
      <p:origin x="0" y="-10260"/>
    </p:cViewPr>
  </p:sorterViewPr>
  <p:notesViewPr>
    <p:cSldViewPr snapToGrid="0">
      <p:cViewPr varScale="1">
        <p:scale>
          <a:sx n="66" d="100"/>
          <a:sy n="66" d="100"/>
        </p:scale>
        <p:origin x="0" y="0"/>
      </p:cViewPr>
      <p:guideLst>
        <p:guide orient="horz" pos="6784"/>
        <p:guide pos="32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1-05-23T22:16:21.516" idx="1">
    <p:pos x="6489" y="3395"/>
    <p:text>Should this be - 'Users need to decide which of the above workflows they need before determining the user type required to connect to the DSB.'</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1"/>
            <a:ext cx="4438079" cy="107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9290" tIns="79645" rIns="159290" bIns="79645" numCol="1" anchor="t" anchorCtr="0" compatLnSpc="1">
            <a:prstTxWarp prst="textNoShape">
              <a:avLst/>
            </a:prstTxWarp>
          </a:bodyPr>
          <a:lstStyle>
            <a:lvl1pPr algn="l" defTabSz="1592911">
              <a:defRPr sz="2100" smtClean="0"/>
            </a:lvl1pPr>
          </a:lstStyle>
          <a:p>
            <a:pPr>
              <a:defRPr/>
            </a:pPr>
            <a:endParaRPr lang="en-GB"/>
          </a:p>
        </p:txBody>
      </p:sp>
      <p:sp>
        <p:nvSpPr>
          <p:cNvPr id="64515" name="Rectangle 3"/>
          <p:cNvSpPr>
            <a:spLocks noGrp="1" noChangeArrowheads="1"/>
          </p:cNvSpPr>
          <p:nvPr>
            <p:ph type="dt" sz="quarter" idx="1"/>
          </p:nvPr>
        </p:nvSpPr>
        <p:spPr bwMode="auto">
          <a:xfrm>
            <a:off x="5800877" y="1"/>
            <a:ext cx="4438079" cy="107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9290" tIns="79645" rIns="159290" bIns="79645" numCol="1" anchor="t" anchorCtr="0" compatLnSpc="1">
            <a:prstTxWarp prst="textNoShape">
              <a:avLst/>
            </a:prstTxWarp>
          </a:bodyPr>
          <a:lstStyle>
            <a:lvl1pPr algn="r" defTabSz="1592911">
              <a:defRPr sz="2100" smtClean="0"/>
            </a:lvl1pPr>
          </a:lstStyle>
          <a:p>
            <a:pPr>
              <a:defRPr/>
            </a:pPr>
            <a:endParaRPr lang="en-GB"/>
          </a:p>
        </p:txBody>
      </p:sp>
      <p:sp>
        <p:nvSpPr>
          <p:cNvPr id="64516" name="Rectangle 4"/>
          <p:cNvSpPr>
            <a:spLocks noGrp="1" noChangeArrowheads="1"/>
          </p:cNvSpPr>
          <p:nvPr>
            <p:ph type="ftr" sz="quarter" idx="2"/>
          </p:nvPr>
        </p:nvSpPr>
        <p:spPr bwMode="auto">
          <a:xfrm>
            <a:off x="2" y="20465217"/>
            <a:ext cx="4438079" cy="107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9290" tIns="79645" rIns="159290" bIns="79645" numCol="1" anchor="b" anchorCtr="0" compatLnSpc="1">
            <a:prstTxWarp prst="textNoShape">
              <a:avLst/>
            </a:prstTxWarp>
          </a:bodyPr>
          <a:lstStyle>
            <a:lvl1pPr algn="l" defTabSz="1592911">
              <a:defRPr sz="2100" smtClean="0"/>
            </a:lvl1pPr>
          </a:lstStyle>
          <a:p>
            <a:pPr>
              <a:defRPr/>
            </a:pPr>
            <a:endParaRPr lang="en-GB"/>
          </a:p>
        </p:txBody>
      </p:sp>
      <p:sp>
        <p:nvSpPr>
          <p:cNvPr id="64517" name="Rectangle 5"/>
          <p:cNvSpPr>
            <a:spLocks noGrp="1" noChangeArrowheads="1"/>
          </p:cNvSpPr>
          <p:nvPr>
            <p:ph type="sldNum" sz="quarter" idx="3"/>
          </p:nvPr>
        </p:nvSpPr>
        <p:spPr bwMode="auto">
          <a:xfrm>
            <a:off x="5800877" y="20465217"/>
            <a:ext cx="4438079" cy="107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9290" tIns="79645" rIns="159290" bIns="79645" numCol="1" anchor="b" anchorCtr="0" compatLnSpc="1">
            <a:prstTxWarp prst="textNoShape">
              <a:avLst/>
            </a:prstTxWarp>
          </a:bodyPr>
          <a:lstStyle>
            <a:lvl1pPr algn="r" defTabSz="1592911">
              <a:defRPr sz="2100" smtClean="0"/>
            </a:lvl1pPr>
          </a:lstStyle>
          <a:p>
            <a:pPr>
              <a:defRPr/>
            </a:pPr>
            <a:fld id="{0B0D48DD-DE09-4F3A-BBFD-031ABC679398}" type="slidenum">
              <a:rPr lang="en-GB"/>
              <a:pPr>
                <a:defRPr/>
              </a:pPr>
              <a:t>‹#›</a:t>
            </a:fld>
            <a:endParaRPr lang="en-GB"/>
          </a:p>
        </p:txBody>
      </p:sp>
    </p:spTree>
    <p:extLst>
      <p:ext uri="{BB962C8B-B14F-4D97-AF65-F5344CB8AC3E}">
        <p14:creationId xmlns:p14="http://schemas.microsoft.com/office/powerpoint/2010/main" val="449659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4438079" cy="107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9290" tIns="79645" rIns="159290" bIns="79645" numCol="1" anchor="t" anchorCtr="0" compatLnSpc="1">
            <a:prstTxWarp prst="textNoShape">
              <a:avLst/>
            </a:prstTxWarp>
          </a:bodyPr>
          <a:lstStyle>
            <a:lvl1pPr algn="l" defTabSz="1592911">
              <a:defRPr sz="2100" smtClean="0"/>
            </a:lvl1pPr>
          </a:lstStyle>
          <a:p>
            <a:pPr>
              <a:defRPr/>
            </a:pPr>
            <a:endParaRPr lang="en-US"/>
          </a:p>
        </p:txBody>
      </p:sp>
      <p:sp>
        <p:nvSpPr>
          <p:cNvPr id="4099" name="Rectangle 3"/>
          <p:cNvSpPr>
            <a:spLocks noGrp="1" noChangeArrowheads="1"/>
          </p:cNvSpPr>
          <p:nvPr>
            <p:ph type="dt" idx="1"/>
          </p:nvPr>
        </p:nvSpPr>
        <p:spPr bwMode="auto">
          <a:xfrm>
            <a:off x="5800877" y="1"/>
            <a:ext cx="4438079" cy="107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9290" tIns="79645" rIns="159290" bIns="79645" numCol="1" anchor="t" anchorCtr="0" compatLnSpc="1">
            <a:prstTxWarp prst="textNoShape">
              <a:avLst/>
            </a:prstTxWarp>
          </a:bodyPr>
          <a:lstStyle>
            <a:lvl1pPr algn="r" defTabSz="1592911">
              <a:defRPr sz="21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2060575" y="1616075"/>
            <a:ext cx="14362113" cy="80803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025096" y="10237777"/>
            <a:ext cx="8191164" cy="969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9290" tIns="79645" rIns="159290" bIns="796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2" y="20465217"/>
            <a:ext cx="4438079" cy="107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9290" tIns="79645" rIns="159290" bIns="79645" numCol="1" anchor="b" anchorCtr="0" compatLnSpc="1">
            <a:prstTxWarp prst="textNoShape">
              <a:avLst/>
            </a:prstTxWarp>
          </a:bodyPr>
          <a:lstStyle>
            <a:lvl1pPr algn="l" defTabSz="1592911">
              <a:defRPr sz="2100" smtClean="0"/>
            </a:lvl1pPr>
          </a:lstStyle>
          <a:p>
            <a:pPr>
              <a:defRPr/>
            </a:pPr>
            <a:endParaRPr lang="en-US"/>
          </a:p>
        </p:txBody>
      </p:sp>
      <p:sp>
        <p:nvSpPr>
          <p:cNvPr id="4103" name="Rectangle 7"/>
          <p:cNvSpPr>
            <a:spLocks noGrp="1" noChangeArrowheads="1"/>
          </p:cNvSpPr>
          <p:nvPr>
            <p:ph type="sldNum" sz="quarter" idx="5"/>
          </p:nvPr>
        </p:nvSpPr>
        <p:spPr bwMode="auto">
          <a:xfrm>
            <a:off x="5800877" y="20465217"/>
            <a:ext cx="4438079" cy="107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9290" tIns="79645" rIns="159290" bIns="79645" numCol="1" anchor="b" anchorCtr="0" compatLnSpc="1">
            <a:prstTxWarp prst="textNoShape">
              <a:avLst/>
            </a:prstTxWarp>
          </a:bodyPr>
          <a:lstStyle>
            <a:lvl1pPr algn="r" defTabSz="1592911">
              <a:defRPr sz="2100" smtClean="0"/>
            </a:lvl1pPr>
          </a:lstStyle>
          <a:p>
            <a:pPr>
              <a:defRPr/>
            </a:pPr>
            <a:fld id="{DF8D88F6-1288-44C3-8074-A1D177E3BF5A}" type="slidenum">
              <a:rPr lang="en-US"/>
              <a:pPr>
                <a:defRPr/>
              </a:pPr>
              <a:t>‹#›</a:t>
            </a:fld>
            <a:endParaRPr lang="en-US"/>
          </a:p>
        </p:txBody>
      </p:sp>
    </p:spTree>
    <p:extLst>
      <p:ext uri="{BB962C8B-B14F-4D97-AF65-F5344CB8AC3E}">
        <p14:creationId xmlns:p14="http://schemas.microsoft.com/office/powerpoint/2010/main" val="783893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1592911" eaLnBrk="0" hangingPunct="0">
              <a:defRPr>
                <a:solidFill>
                  <a:schemeClr val="tx1"/>
                </a:solidFill>
                <a:latin typeface="Arial" charset="0"/>
              </a:defRPr>
            </a:lvl1pPr>
            <a:lvl2pPr marL="1278699" indent="-491809" defTabSz="1592911" eaLnBrk="0" hangingPunct="0">
              <a:defRPr>
                <a:solidFill>
                  <a:schemeClr val="tx1"/>
                </a:solidFill>
                <a:latin typeface="Arial" charset="0"/>
              </a:defRPr>
            </a:lvl2pPr>
            <a:lvl3pPr marL="1967228" indent="-393446" defTabSz="1592911" eaLnBrk="0" hangingPunct="0">
              <a:defRPr>
                <a:solidFill>
                  <a:schemeClr val="tx1"/>
                </a:solidFill>
                <a:latin typeface="Arial" charset="0"/>
              </a:defRPr>
            </a:lvl3pPr>
            <a:lvl4pPr marL="2754122" indent="-393446" defTabSz="1592911" eaLnBrk="0" hangingPunct="0">
              <a:defRPr>
                <a:solidFill>
                  <a:schemeClr val="tx1"/>
                </a:solidFill>
                <a:latin typeface="Arial" charset="0"/>
              </a:defRPr>
            </a:lvl4pPr>
            <a:lvl5pPr marL="3541014" indent="-393446" defTabSz="1592911" eaLnBrk="0" hangingPunct="0">
              <a:defRPr>
                <a:solidFill>
                  <a:schemeClr val="tx1"/>
                </a:solidFill>
                <a:latin typeface="Arial" charset="0"/>
              </a:defRPr>
            </a:lvl5pPr>
            <a:lvl6pPr marL="4327906" indent="-393446" algn="ctr" defTabSz="1592911" eaLnBrk="0" fontAlgn="base" hangingPunct="0">
              <a:spcBef>
                <a:spcPct val="0"/>
              </a:spcBef>
              <a:spcAft>
                <a:spcPct val="0"/>
              </a:spcAft>
              <a:defRPr>
                <a:solidFill>
                  <a:schemeClr val="tx1"/>
                </a:solidFill>
                <a:latin typeface="Arial" charset="0"/>
              </a:defRPr>
            </a:lvl6pPr>
            <a:lvl7pPr marL="5114799" indent="-393446" algn="ctr" defTabSz="1592911" eaLnBrk="0" fontAlgn="base" hangingPunct="0">
              <a:spcBef>
                <a:spcPct val="0"/>
              </a:spcBef>
              <a:spcAft>
                <a:spcPct val="0"/>
              </a:spcAft>
              <a:defRPr>
                <a:solidFill>
                  <a:schemeClr val="tx1"/>
                </a:solidFill>
                <a:latin typeface="Arial" charset="0"/>
              </a:defRPr>
            </a:lvl7pPr>
            <a:lvl8pPr marL="5901691" indent="-393446" algn="ctr" defTabSz="1592911" eaLnBrk="0" fontAlgn="base" hangingPunct="0">
              <a:spcBef>
                <a:spcPct val="0"/>
              </a:spcBef>
              <a:spcAft>
                <a:spcPct val="0"/>
              </a:spcAft>
              <a:defRPr>
                <a:solidFill>
                  <a:schemeClr val="tx1"/>
                </a:solidFill>
                <a:latin typeface="Arial" charset="0"/>
              </a:defRPr>
            </a:lvl8pPr>
            <a:lvl9pPr marL="6688583" indent="-393446" algn="ctr" defTabSz="1592911" eaLnBrk="0" fontAlgn="base" hangingPunct="0">
              <a:spcBef>
                <a:spcPct val="0"/>
              </a:spcBef>
              <a:spcAft>
                <a:spcPct val="0"/>
              </a:spcAft>
              <a:defRPr>
                <a:solidFill>
                  <a:schemeClr val="tx1"/>
                </a:solidFill>
                <a:latin typeface="Arial" charset="0"/>
              </a:defRPr>
            </a:lvl9pPr>
          </a:lstStyle>
          <a:p>
            <a:pPr eaLnBrk="1" hangingPunct="1"/>
            <a:fld id="{4B5BCC23-BFFE-442B-9249-5D3C1CD31C9A}" type="slidenum">
              <a:rPr lang="en-US"/>
              <a:pPr eaLnBrk="1" hangingPunct="1"/>
              <a:t>1</a:t>
            </a:fld>
            <a:endParaRPr lang="en-US"/>
          </a:p>
        </p:txBody>
      </p:sp>
      <p:sp>
        <p:nvSpPr>
          <p:cNvPr id="6147" name="Rectangle 2"/>
          <p:cNvSpPr>
            <a:spLocks noGrp="1" noRot="1" noChangeAspect="1" noChangeArrowheads="1" noTextEdit="1"/>
          </p:cNvSpPr>
          <p:nvPr>
            <p:ph type="sldImg"/>
          </p:nvPr>
        </p:nvSpPr>
        <p:spPr>
          <a:xfrm>
            <a:off x="-2055813" y="1619250"/>
            <a:ext cx="14357351" cy="8077200"/>
          </a:xfrm>
          <a:ln/>
        </p:spPr>
      </p:sp>
      <p:sp>
        <p:nvSpPr>
          <p:cNvPr id="6148" name="Rectangle 3"/>
          <p:cNvSpPr>
            <a:spLocks noGrp="1" noChangeArrowheads="1"/>
          </p:cNvSpPr>
          <p:nvPr>
            <p:ph type="body" idx="1"/>
          </p:nvPr>
        </p:nvSpPr>
        <p:spPr>
          <a:xfrm>
            <a:off x="1025096" y="10241226"/>
            <a:ext cx="8191164" cy="9686246"/>
          </a:xfrm>
          <a:noFill/>
        </p:spPr>
        <p:txBody>
          <a:bodyPr/>
          <a:lstStyle/>
          <a:p>
            <a:pPr eaLnBrk="1" hangingPunct="1"/>
            <a:endParaRPr lang="en-GB"/>
          </a:p>
        </p:txBody>
      </p:sp>
    </p:spTree>
    <p:extLst>
      <p:ext uri="{BB962C8B-B14F-4D97-AF65-F5344CB8AC3E}">
        <p14:creationId xmlns:p14="http://schemas.microsoft.com/office/powerpoint/2010/main" val="1193575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sz="1200" u="sng" baseline="30000" dirty="0">
              <a:solidFill>
                <a:schemeClr val="tx2"/>
              </a:solidFill>
            </a:endParaRPr>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11</a:t>
            </a:fld>
            <a:endParaRPr lang="en-US"/>
          </a:p>
        </p:txBody>
      </p:sp>
    </p:spTree>
    <p:extLst>
      <p:ext uri="{BB962C8B-B14F-4D97-AF65-F5344CB8AC3E}">
        <p14:creationId xmlns:p14="http://schemas.microsoft.com/office/powerpoint/2010/main" val="3721065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rPr>
              <a:t>The preliminary review is complete and has sought to evaluate the data needs of the UPI in order to determine to what extent these were already held by the DSB when users were requesting an OTC ISIN and/or CFI code (as is expected to be the case for the large global financial services institutions). </a:t>
            </a:r>
          </a:p>
          <a:p>
            <a:pPr marL="285750" indent="-285750">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rPr>
              <a:t>The PC has subsequently been engaged in communications first with the FSB and now the ROC as part of its ongoing UPI related work </a:t>
            </a:r>
            <a:r>
              <a:rPr lang="en-US">
                <a:solidFill>
                  <a:schemeClr val="tx2"/>
                </a:solidFill>
              </a:rPr>
              <a:t>and will </a:t>
            </a:r>
            <a:r>
              <a:rPr lang="en-US" dirty="0">
                <a:solidFill>
                  <a:schemeClr val="tx2"/>
                </a:solidFill>
              </a:rPr>
              <a:t>undertake a detailed review of the full suite of UPI product definitions (for both input and derived values) so that implementation aspects can be finalised. </a:t>
            </a:r>
          </a:p>
          <a:p>
            <a:pPr marL="285750" indent="-285750">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rPr>
              <a:t>The PC is also examining any additional data sources that might be required to ensure global applicability of the identifier such as a sufficiently broad set of indices (across a range of asset classes, etc.).  </a:t>
            </a:r>
          </a:p>
          <a:p>
            <a:endParaRPr lang="en-US" dirty="0">
              <a:cs typeface="Arial"/>
            </a:endParaRPr>
          </a:p>
        </p:txBody>
      </p:sp>
      <p:sp>
        <p:nvSpPr>
          <p:cNvPr id="4" name="Slide Number Placeholder 3"/>
          <p:cNvSpPr>
            <a:spLocks noGrp="1"/>
          </p:cNvSpPr>
          <p:nvPr>
            <p:ph type="sldNum" sz="quarter" idx="10"/>
          </p:nvPr>
        </p:nvSpPr>
        <p:spPr/>
        <p:txBody>
          <a:bodyPr/>
          <a:lstStyle/>
          <a:p>
            <a:pPr>
              <a:defRPr/>
            </a:pPr>
            <a:fld id="{DF8D88F6-1288-44C3-8074-A1D177E3BF5A}" type="slidenum">
              <a:rPr lang="en-US" smtClean="0"/>
              <a:pPr>
                <a:defRPr/>
              </a:pPr>
              <a:t>12</a:t>
            </a:fld>
            <a:endParaRPr lang="en-US"/>
          </a:p>
        </p:txBody>
      </p:sp>
    </p:spTree>
    <p:extLst>
      <p:ext uri="{BB962C8B-B14F-4D97-AF65-F5344CB8AC3E}">
        <p14:creationId xmlns:p14="http://schemas.microsoft.com/office/powerpoint/2010/main" val="27777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13</a:t>
            </a:fld>
            <a:endParaRPr lang="en-US"/>
          </a:p>
        </p:txBody>
      </p:sp>
    </p:spTree>
    <p:extLst>
      <p:ext uri="{BB962C8B-B14F-4D97-AF65-F5344CB8AC3E}">
        <p14:creationId xmlns:p14="http://schemas.microsoft.com/office/powerpoint/2010/main" val="11129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14</a:t>
            </a:fld>
            <a:endParaRPr lang="en-US"/>
          </a:p>
        </p:txBody>
      </p:sp>
    </p:spTree>
    <p:extLst>
      <p:ext uri="{BB962C8B-B14F-4D97-AF65-F5344CB8AC3E}">
        <p14:creationId xmlns:p14="http://schemas.microsoft.com/office/powerpoint/2010/main" val="601994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556034">
              <a:defRPr/>
            </a:pPr>
            <a:r>
              <a:rPr lang="en-GB" sz="3100" dirty="0">
                <a:latin typeface="Calibri" panose="020F0502020204030204" pitchFamily="34" charset="0"/>
                <a:ea typeface="Calibri" panose="020F0502020204030204" pitchFamily="34" charset="0"/>
                <a:cs typeface="Arial" panose="020B0604020202020204" pitchFamily="34" charset="0"/>
              </a:rPr>
              <a:t>Experience with the OTC ISIN thus far indicates that many users have over time sought to connect directly to the DSB to supplement their reference data workflows for a variety of reasons, which include but are not limited to timeliness, efficiency, cost, etc. </a:t>
            </a:r>
          </a:p>
          <a:p>
            <a:pPr marL="0" indent="0">
              <a:lnSpc>
                <a:spcPct val="125000"/>
              </a:lnSpc>
              <a:spcAft>
                <a:spcPts val="600"/>
              </a:spcAft>
              <a:buFont typeface="Arial" panose="020B0604020202020204" pitchFamily="34" charset="0"/>
              <a:buNone/>
            </a:pPr>
            <a:endParaRPr lang="en-US" sz="4400" dirty="0">
              <a:solidFill>
                <a:schemeClr val="tx2"/>
              </a:solidFill>
            </a:endParaRPr>
          </a:p>
          <a:p>
            <a:pPr marL="0" indent="0">
              <a:lnSpc>
                <a:spcPct val="125000"/>
              </a:lnSpc>
              <a:spcAft>
                <a:spcPts val="600"/>
              </a:spcAft>
              <a:buFont typeface="Arial" panose="020B0604020202020204" pitchFamily="34" charset="0"/>
              <a:buNone/>
            </a:pPr>
            <a:r>
              <a:rPr lang="en-US" sz="4400" dirty="0">
                <a:solidFill>
                  <a:schemeClr val="tx2"/>
                </a:solidFill>
              </a:rPr>
              <a:t>The DSB proposes to facilitate access to the UPI service and the UPI reference data library on a programmatic basis, via a web front end, and via a file download service, with records available in a machine-readable format. </a:t>
            </a:r>
          </a:p>
          <a:p>
            <a:pPr marL="0" indent="0">
              <a:lnSpc>
                <a:spcPct val="125000"/>
              </a:lnSpc>
              <a:spcAft>
                <a:spcPts val="600"/>
              </a:spcAft>
              <a:buFont typeface="Arial" panose="020B0604020202020204" pitchFamily="34" charset="0"/>
              <a:buNone/>
            </a:pPr>
            <a:endParaRPr lang="en-US" sz="4400" dirty="0">
              <a:solidFill>
                <a:schemeClr val="tx2"/>
              </a:solidFill>
            </a:endParaRPr>
          </a:p>
          <a:p>
            <a:pPr marL="0" indent="0">
              <a:lnSpc>
                <a:spcPct val="125000"/>
              </a:lnSpc>
              <a:spcAft>
                <a:spcPts val="600"/>
              </a:spcAft>
              <a:buFont typeface="Arial" panose="020B0604020202020204" pitchFamily="34" charset="0"/>
              <a:buNone/>
            </a:pPr>
            <a:r>
              <a:rPr lang="en-US" sz="4400" dirty="0">
                <a:solidFill>
                  <a:schemeClr val="tx2"/>
                </a:solidFill>
              </a:rPr>
              <a:t>The DSB proposes to ensure that UPI users have access to the full suite of access mechanisms that are currently available to DSB users through the existing service. In addition, the DSB proposes to extend user access to include any new user types that are introduced in 2021, so that users are able to utilize the workflow that best 	meets their needs. </a:t>
            </a:r>
          </a:p>
          <a:p>
            <a:pPr defTabSz="1556034">
              <a:defRPr/>
            </a:pPr>
            <a:endParaRPr lang="en-GB" sz="31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15</a:t>
            </a:fld>
            <a:endParaRPr lang="en-US"/>
          </a:p>
        </p:txBody>
      </p:sp>
    </p:spTree>
    <p:extLst>
      <p:ext uri="{BB962C8B-B14F-4D97-AF65-F5344CB8AC3E}">
        <p14:creationId xmlns:p14="http://schemas.microsoft.com/office/powerpoint/2010/main" val="368422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556034">
              <a:defRPr/>
            </a:pPr>
            <a:endParaRPr lang="en-GB" sz="31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17</a:t>
            </a:fld>
            <a:endParaRPr lang="en-US"/>
          </a:p>
        </p:txBody>
      </p:sp>
    </p:spTree>
    <p:extLst>
      <p:ext uri="{BB962C8B-B14F-4D97-AF65-F5344CB8AC3E}">
        <p14:creationId xmlns:p14="http://schemas.microsoft.com/office/powerpoint/2010/main" val="1843781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18</a:t>
            </a:fld>
            <a:endParaRPr lang="en-US"/>
          </a:p>
        </p:txBody>
      </p:sp>
    </p:spTree>
    <p:extLst>
      <p:ext uri="{BB962C8B-B14F-4D97-AF65-F5344CB8AC3E}">
        <p14:creationId xmlns:p14="http://schemas.microsoft.com/office/powerpoint/2010/main" val="165085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Also mention that a user can have programmatic search to complement a manual creation method</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19</a:t>
            </a:fld>
            <a:endParaRPr lang="en-US"/>
          </a:p>
        </p:txBody>
      </p:sp>
    </p:spTree>
    <p:extLst>
      <p:ext uri="{BB962C8B-B14F-4D97-AF65-F5344CB8AC3E}">
        <p14:creationId xmlns:p14="http://schemas.microsoft.com/office/powerpoint/2010/main" val="3920535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20</a:t>
            </a:fld>
            <a:endParaRPr lang="en-US"/>
          </a:p>
        </p:txBody>
      </p:sp>
    </p:spTree>
    <p:extLst>
      <p:ext uri="{BB962C8B-B14F-4D97-AF65-F5344CB8AC3E}">
        <p14:creationId xmlns:p14="http://schemas.microsoft.com/office/powerpoint/2010/main" val="220962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21</a:t>
            </a:fld>
            <a:endParaRPr lang="en-US"/>
          </a:p>
        </p:txBody>
      </p:sp>
    </p:spTree>
    <p:extLst>
      <p:ext uri="{BB962C8B-B14F-4D97-AF65-F5344CB8AC3E}">
        <p14:creationId xmlns:p14="http://schemas.microsoft.com/office/powerpoint/2010/main" val="313956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F8D88F6-1288-44C3-8074-A1D177E3BF5A}" type="slidenum">
              <a:rPr lang="en-US" smtClean="0"/>
              <a:pPr>
                <a:defRPr/>
              </a:pPr>
              <a:t>2</a:t>
            </a:fld>
            <a:endParaRPr lang="en-US"/>
          </a:p>
        </p:txBody>
      </p:sp>
    </p:spTree>
    <p:extLst>
      <p:ext uri="{BB962C8B-B14F-4D97-AF65-F5344CB8AC3E}">
        <p14:creationId xmlns:p14="http://schemas.microsoft.com/office/powerpoint/2010/main" val="3207757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22</a:t>
            </a:fld>
            <a:endParaRPr lang="en-US"/>
          </a:p>
        </p:txBody>
      </p:sp>
    </p:spTree>
    <p:extLst>
      <p:ext uri="{BB962C8B-B14F-4D97-AF65-F5344CB8AC3E}">
        <p14:creationId xmlns:p14="http://schemas.microsoft.com/office/powerpoint/2010/main" val="361996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26</a:t>
            </a:fld>
            <a:endParaRPr lang="en-US"/>
          </a:p>
        </p:txBody>
      </p:sp>
    </p:spTree>
    <p:extLst>
      <p:ext uri="{BB962C8B-B14F-4D97-AF65-F5344CB8AC3E}">
        <p14:creationId xmlns:p14="http://schemas.microsoft.com/office/powerpoint/2010/main" val="1754624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27</a:t>
            </a:fld>
            <a:endParaRPr lang="en-US"/>
          </a:p>
        </p:txBody>
      </p:sp>
    </p:spTree>
    <p:extLst>
      <p:ext uri="{BB962C8B-B14F-4D97-AF65-F5344CB8AC3E}">
        <p14:creationId xmlns:p14="http://schemas.microsoft.com/office/powerpoint/2010/main" val="2534219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F8D88F6-1288-44C3-8074-A1D177E3BF5A}" type="slidenum">
              <a:rPr lang="en-US" smtClean="0"/>
              <a:pPr>
                <a:defRPr/>
              </a:pPr>
              <a:t>29</a:t>
            </a:fld>
            <a:endParaRPr lang="en-US"/>
          </a:p>
        </p:txBody>
      </p:sp>
    </p:spTree>
    <p:extLst>
      <p:ext uri="{BB962C8B-B14F-4D97-AF65-F5344CB8AC3E}">
        <p14:creationId xmlns:p14="http://schemas.microsoft.com/office/powerpoint/2010/main" val="2715290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F8D88F6-1288-44C3-8074-A1D177E3BF5A}" type="slidenum">
              <a:rPr lang="en-US" smtClean="0"/>
              <a:pPr>
                <a:defRPr/>
              </a:pPr>
              <a:t>30</a:t>
            </a:fld>
            <a:endParaRPr lang="en-US"/>
          </a:p>
        </p:txBody>
      </p:sp>
    </p:spTree>
    <p:extLst>
      <p:ext uri="{BB962C8B-B14F-4D97-AF65-F5344CB8AC3E}">
        <p14:creationId xmlns:p14="http://schemas.microsoft.com/office/powerpoint/2010/main" val="286884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10"/>
          </p:nvPr>
        </p:nvSpPr>
        <p:spPr/>
        <p:txBody>
          <a:bodyPr/>
          <a:lstStyle/>
          <a:p>
            <a:pPr>
              <a:defRPr/>
            </a:pPr>
            <a:fld id="{DF8D88F6-1288-44C3-8074-A1D177E3BF5A}" type="slidenum">
              <a:rPr lang="en-US" smtClean="0"/>
              <a:pPr>
                <a:defRPr/>
              </a:pPr>
              <a:t>3</a:t>
            </a:fld>
            <a:endParaRPr lang="en-US"/>
          </a:p>
        </p:txBody>
      </p:sp>
    </p:spTree>
    <p:extLst>
      <p:ext uri="{BB962C8B-B14F-4D97-AF65-F5344CB8AC3E}">
        <p14:creationId xmlns:p14="http://schemas.microsoft.com/office/powerpoint/2010/main" val="3703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F8D88F6-1288-44C3-8074-A1D177E3BF5A}" type="slidenum">
              <a:rPr lang="en-US" smtClean="0"/>
              <a:pPr>
                <a:defRPr/>
              </a:pPr>
              <a:t>4</a:t>
            </a:fld>
            <a:endParaRPr lang="en-US"/>
          </a:p>
        </p:txBody>
      </p:sp>
    </p:spTree>
    <p:extLst>
      <p:ext uri="{BB962C8B-B14F-4D97-AF65-F5344CB8AC3E}">
        <p14:creationId xmlns:p14="http://schemas.microsoft.com/office/powerpoint/2010/main" val="3694650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F8D88F6-1288-44C3-8074-A1D177E3BF5A}" type="slidenum">
              <a:rPr lang="en-US" smtClean="0"/>
              <a:pPr>
                <a:defRPr/>
              </a:pPr>
              <a:t>5</a:t>
            </a:fld>
            <a:endParaRPr lang="en-US"/>
          </a:p>
        </p:txBody>
      </p:sp>
    </p:spTree>
    <p:extLst>
      <p:ext uri="{BB962C8B-B14F-4D97-AF65-F5344CB8AC3E}">
        <p14:creationId xmlns:p14="http://schemas.microsoft.com/office/powerpoint/2010/main" val="72964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2"/>
                </a:solidFill>
              </a:rPr>
              <a:t>The DSB currently facilitates access for a broad spectrum of users, including credit institutions, small brokerages, private wealth management firms, boutique asset managers, large, multi-segment and/or multi-market trading venues, derivatives houses from across the buy and sell-sides and universal-bank style sell-side institutions with multiple business segments within a single group holding structure</a:t>
            </a:r>
          </a:p>
          <a:p>
            <a:endParaRPr lang="en-US" dirty="0">
              <a:cs typeface="Arial"/>
            </a:endParaRPr>
          </a:p>
        </p:txBody>
      </p:sp>
      <p:sp>
        <p:nvSpPr>
          <p:cNvPr id="4" name="Slide Number Placeholder 3"/>
          <p:cNvSpPr>
            <a:spLocks noGrp="1"/>
          </p:cNvSpPr>
          <p:nvPr>
            <p:ph type="sldNum" sz="quarter" idx="10"/>
          </p:nvPr>
        </p:nvSpPr>
        <p:spPr/>
        <p:txBody>
          <a:bodyPr/>
          <a:lstStyle/>
          <a:p>
            <a:pPr>
              <a:defRPr/>
            </a:pPr>
            <a:fld id="{DF8D88F6-1288-44C3-8074-A1D177E3BF5A}" type="slidenum">
              <a:rPr lang="en-US" smtClean="0"/>
              <a:pPr>
                <a:defRPr/>
              </a:pPr>
              <a:t>6</a:t>
            </a:fld>
            <a:endParaRPr lang="en-US"/>
          </a:p>
        </p:txBody>
      </p:sp>
    </p:spTree>
    <p:extLst>
      <p:ext uri="{BB962C8B-B14F-4D97-AF65-F5344CB8AC3E}">
        <p14:creationId xmlns:p14="http://schemas.microsoft.com/office/powerpoint/2010/main" val="151655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40000"/>
              </a:lnSpc>
              <a:spcBef>
                <a:spcPts val="0"/>
              </a:spcBef>
              <a:spcAft>
                <a:spcPts val="2954"/>
              </a:spcAft>
            </a:pPr>
            <a:endParaRPr lang="en-GB" b="1">
              <a:cs typeface="Arial"/>
            </a:endParaRPr>
          </a:p>
          <a:p>
            <a:pPr marL="281429" indent="-281429">
              <a:buFontTx/>
              <a:buChar char="-"/>
            </a:pPr>
            <a:endParaRPr lang="en-GB"/>
          </a:p>
          <a:p>
            <a:r>
              <a:rPr lang="en-GB" b="1"/>
              <a:t>Key Principles</a:t>
            </a:r>
          </a:p>
          <a:p>
            <a:pPr marL="281429" indent="-281429">
              <a:buFontTx/>
              <a:buChar char="-"/>
            </a:pPr>
            <a:r>
              <a:rPr lang="en-GB"/>
              <a:t>Cost recovery</a:t>
            </a:r>
          </a:p>
          <a:p>
            <a:pPr marL="281429" indent="-281429">
              <a:buFontTx/>
              <a:buChar char="-"/>
            </a:pPr>
            <a:r>
              <a:rPr lang="en-GB"/>
              <a:t>Reasonable and non-discriminatory access and usage </a:t>
            </a:r>
          </a:p>
          <a:p>
            <a:pPr marL="281429" indent="-281429">
              <a:buFontTx/>
              <a:buChar char="-"/>
            </a:pPr>
            <a:r>
              <a:rPr lang="en-GB"/>
              <a:t>Industry stewardship </a:t>
            </a:r>
          </a:p>
        </p:txBody>
      </p:sp>
      <p:sp>
        <p:nvSpPr>
          <p:cNvPr id="4" name="Slide Number Placeholder 3"/>
          <p:cNvSpPr>
            <a:spLocks noGrp="1"/>
          </p:cNvSpPr>
          <p:nvPr>
            <p:ph type="sldNum" sz="quarter" idx="10"/>
          </p:nvPr>
        </p:nvSpPr>
        <p:spPr/>
        <p:txBody>
          <a:bodyPr/>
          <a:lstStyle/>
          <a:p>
            <a:pPr>
              <a:defRPr/>
            </a:pPr>
            <a:fld id="{DF8D88F6-1288-44C3-8074-A1D177E3BF5A}" type="slidenum">
              <a:rPr lang="en-US" smtClean="0"/>
              <a:pPr>
                <a:defRPr/>
              </a:pPr>
              <a:t>8</a:t>
            </a:fld>
            <a:endParaRPr lang="en-US"/>
          </a:p>
        </p:txBody>
      </p:sp>
    </p:spTree>
    <p:extLst>
      <p:ext uri="{BB962C8B-B14F-4D97-AF65-F5344CB8AC3E}">
        <p14:creationId xmlns:p14="http://schemas.microsoft.com/office/powerpoint/2010/main" val="304941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40000"/>
              </a:lnSpc>
              <a:spcBef>
                <a:spcPts val="0"/>
              </a:spcBef>
              <a:spcAft>
                <a:spcPts val="2954"/>
              </a:spcAft>
            </a:pPr>
            <a:endParaRPr lang="en-GB" b="1" dirty="0">
              <a:cs typeface="Arial"/>
            </a:endParaRPr>
          </a:p>
          <a:p>
            <a:pPr marL="281429" indent="-281429">
              <a:buFontTx/>
              <a:buChar char="-"/>
            </a:pPr>
            <a:endParaRPr lang="en-GB" dirty="0"/>
          </a:p>
        </p:txBody>
      </p:sp>
      <p:sp>
        <p:nvSpPr>
          <p:cNvPr id="4" name="Slide Number Placeholder 3"/>
          <p:cNvSpPr>
            <a:spLocks noGrp="1"/>
          </p:cNvSpPr>
          <p:nvPr>
            <p:ph type="sldNum" sz="quarter" idx="10"/>
          </p:nvPr>
        </p:nvSpPr>
        <p:spPr/>
        <p:txBody>
          <a:bodyPr/>
          <a:lstStyle/>
          <a:p>
            <a:pPr>
              <a:defRPr/>
            </a:pPr>
            <a:fld id="{DF8D88F6-1288-44C3-8074-A1D177E3BF5A}" type="slidenum">
              <a:rPr lang="en-US" smtClean="0"/>
              <a:pPr>
                <a:defRPr/>
              </a:pPr>
              <a:t>9</a:t>
            </a:fld>
            <a:endParaRPr lang="en-US"/>
          </a:p>
        </p:txBody>
      </p:sp>
    </p:spTree>
    <p:extLst>
      <p:ext uri="{BB962C8B-B14F-4D97-AF65-F5344CB8AC3E}">
        <p14:creationId xmlns:p14="http://schemas.microsoft.com/office/powerpoint/2010/main" val="423846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sz="1200" u="sng" baseline="30000" dirty="0">
              <a:solidFill>
                <a:schemeClr val="tx2"/>
              </a:solidFill>
            </a:endParaRPr>
          </a:p>
        </p:txBody>
      </p:sp>
      <p:sp>
        <p:nvSpPr>
          <p:cNvPr id="4" name="Slide Number Placeholder 3"/>
          <p:cNvSpPr>
            <a:spLocks noGrp="1"/>
          </p:cNvSpPr>
          <p:nvPr>
            <p:ph type="sldNum" sz="quarter" idx="5"/>
          </p:nvPr>
        </p:nvSpPr>
        <p:spPr/>
        <p:txBody>
          <a:bodyPr/>
          <a:lstStyle/>
          <a:p>
            <a:pPr>
              <a:defRPr/>
            </a:pPr>
            <a:fld id="{DF8D88F6-1288-44C3-8074-A1D177E3BF5A}" type="slidenum">
              <a:rPr lang="en-US"/>
              <a:pPr>
                <a:defRPr/>
              </a:pPr>
              <a:t>10</a:t>
            </a:fld>
            <a:endParaRPr lang="en-US"/>
          </a:p>
        </p:txBody>
      </p:sp>
    </p:spTree>
    <p:extLst>
      <p:ext uri="{BB962C8B-B14F-4D97-AF65-F5344CB8AC3E}">
        <p14:creationId xmlns:p14="http://schemas.microsoft.com/office/powerpoint/2010/main" val="373932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30AFB8"/>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5/24/2021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a:defRPr/>
            </a:pPr>
            <a:r>
              <a:rPr lang="en-GB"/>
              <a:t>Page </a:t>
            </a:r>
            <a:fld id="{BAF2D7EF-8C06-49CE-991F-10A683EAC73A}" type="slidenum">
              <a:rPr lang="en-GB" smtClean="0"/>
              <a:pPr>
                <a:defRPr/>
              </a:pPr>
              <a:t>‹#›</a:t>
            </a:fld>
            <a:r>
              <a:rPr lang="en-GB"/>
              <a:t> </a:t>
            </a:r>
          </a:p>
        </p:txBody>
      </p:sp>
    </p:spTree>
    <p:extLst>
      <p:ext uri="{BB962C8B-B14F-4D97-AF65-F5344CB8AC3E}">
        <p14:creationId xmlns:p14="http://schemas.microsoft.com/office/powerpoint/2010/main" val="338160434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lvl1pPr algn="l">
              <a:buClr>
                <a:srgbClr val="30AFB8"/>
              </a:buClr>
              <a:defRPr/>
            </a:lvl1pPr>
            <a:lvl2pPr algn="l">
              <a:buClr>
                <a:srgbClr val="30AFB8"/>
              </a:buClr>
              <a:defRPr/>
            </a:lvl2pPr>
            <a:lvl3pPr algn="l">
              <a:buClr>
                <a:srgbClr val="30AFB8"/>
              </a:buClr>
              <a:defRPr/>
            </a:lvl3pPr>
            <a:lvl4pPr algn="l">
              <a:buClr>
                <a:srgbClr val="30AFB8"/>
              </a:buClr>
              <a:defRPr/>
            </a:lvl4pPr>
            <a:lvl5pPr algn="l">
              <a:buClr>
                <a:srgbClr val="30AFB8"/>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GB"/>
              <a:t>Page </a:t>
            </a:r>
            <a:fld id="{BAF2D7EF-8C06-49CE-991F-10A683EAC73A}" type="slidenum">
              <a:rPr lang="en-GB" smtClean="0"/>
              <a:pPr>
                <a:defRPr/>
              </a:pPr>
              <a:t>‹#›</a:t>
            </a:fld>
            <a:r>
              <a:rPr lang="en-GB"/>
              <a:t> </a:t>
            </a:r>
          </a:p>
        </p:txBody>
      </p:sp>
      <p:sp>
        <p:nvSpPr>
          <p:cNvPr id="10" name="Rectangle 9"/>
          <p:cNvSpPr>
            <a:spLocks/>
          </p:cNvSpPr>
          <p:nvPr userDrawn="1"/>
        </p:nvSpPr>
        <p:spPr>
          <a:xfrm>
            <a:off x="443372" y="1052734"/>
            <a:ext cx="11269252" cy="615600"/>
          </a:xfrm>
          <a:prstGeom prst="rect">
            <a:avLst/>
          </a:prstGeom>
          <a:solidFill>
            <a:srgbClr val="30AFB8"/>
          </a:solidFill>
          <a:ln>
            <a:noFill/>
          </a:ln>
          <a:effectLst/>
        </p:spPr>
        <p:style>
          <a:lnRef idx="1">
            <a:schemeClr val="accent1"/>
          </a:lnRef>
          <a:fillRef idx="3">
            <a:schemeClr val="accent1"/>
          </a:fillRef>
          <a:effectRef idx="2">
            <a:schemeClr val="accent1"/>
          </a:effectRef>
          <a:fontRef idx="minor">
            <a:schemeClr val="lt1"/>
          </a:fontRef>
        </p:style>
      </p:sp>
      <p:sp>
        <p:nvSpPr>
          <p:cNvPr id="11" name="Title 1"/>
          <p:cNvSpPr>
            <a:spLocks noGrp="1"/>
          </p:cNvSpPr>
          <p:nvPr>
            <p:ph type="title"/>
          </p:nvPr>
        </p:nvSpPr>
        <p:spPr>
          <a:xfrm>
            <a:off x="581192" y="1052735"/>
            <a:ext cx="11029616" cy="615600"/>
          </a:xfrm>
        </p:spPr>
        <p:txBody>
          <a:bodyPr anchor="ctr"/>
          <a:lstStyle/>
          <a:p>
            <a:r>
              <a:rPr lang="en-US"/>
              <a:t>Click to edit Master title style</a:t>
            </a:r>
          </a:p>
        </p:txBody>
      </p:sp>
    </p:spTree>
    <p:extLst>
      <p:ext uri="{BB962C8B-B14F-4D97-AF65-F5344CB8AC3E}">
        <p14:creationId xmlns:p14="http://schemas.microsoft.com/office/powerpoint/2010/main" val="25453339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10571416" y="999201"/>
            <a:ext cx="1174602" cy="4952610"/>
          </a:xfrm>
          <a:prstGeom prst="rect">
            <a:avLst/>
          </a:prstGeom>
          <a:solidFill>
            <a:srgbClr val="30AFB8"/>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10571415" y="1036320"/>
            <a:ext cx="1174602" cy="48224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9671692" cy="5183073"/>
          </a:xfrm>
        </p:spPr>
        <p:txBody>
          <a:bodyPr vert="eaVert" anchor="t"/>
          <a:lstStyle>
            <a:lvl1pPr>
              <a:defRPr>
                <a:solidFill>
                  <a:srgbClr val="30AFB8"/>
                </a:solidFill>
              </a:defRPr>
            </a:lvl1pPr>
            <a:lvl2pPr>
              <a:defRPr>
                <a:solidFill>
                  <a:srgbClr val="30AFB8"/>
                </a:solidFill>
              </a:defRPr>
            </a:lvl2pPr>
            <a:lvl3pPr>
              <a:defRPr>
                <a:solidFill>
                  <a:srgbClr val="30AFB8"/>
                </a:solidFill>
              </a:defRPr>
            </a:lvl3pPr>
            <a:lvl4pPr>
              <a:defRPr>
                <a:solidFill>
                  <a:srgbClr val="30AFB8"/>
                </a:solidFill>
              </a:defRPr>
            </a:lvl4pPr>
            <a:lvl5pPr>
              <a:defRPr>
                <a:solidFill>
                  <a:srgbClr val="30AFB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5/24/2021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pPr>
              <a:defRPr/>
            </a:pPr>
            <a:r>
              <a:rPr lang="en-GB"/>
              <a:t>Page </a:t>
            </a:r>
            <a:fld id="{BAF2D7EF-8C06-49CE-991F-10A683EAC73A}" type="slidenum">
              <a:rPr lang="en-GB" smtClean="0"/>
              <a:pPr>
                <a:defRPr/>
              </a:pPr>
              <a:t>‹#›</a:t>
            </a:fld>
            <a:r>
              <a:rPr lang="en-GB"/>
              <a:t> </a:t>
            </a:r>
          </a:p>
        </p:txBody>
      </p:sp>
    </p:spTree>
    <p:extLst>
      <p:ext uri="{BB962C8B-B14F-4D97-AF65-F5344CB8AC3E}">
        <p14:creationId xmlns:p14="http://schemas.microsoft.com/office/powerpoint/2010/main" val="4970787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636913"/>
            <a:ext cx="10972800" cy="706437"/>
          </a:xfrm>
        </p:spPr>
        <p:txBody>
          <a:bodyPr/>
          <a:lstStyle/>
          <a:p>
            <a:r>
              <a:rPr lang="en-US"/>
              <a:t>Click to edit Master title style</a:t>
            </a:r>
          </a:p>
        </p:txBody>
      </p:sp>
    </p:spTree>
    <p:extLst>
      <p:ext uri="{BB962C8B-B14F-4D97-AF65-F5344CB8AC3E}">
        <p14:creationId xmlns:p14="http://schemas.microsoft.com/office/powerpoint/2010/main" val="368762572"/>
      </p:ext>
    </p:extLst>
  </p:cSld>
  <p:clrMapOvr>
    <a:masterClrMapping/>
  </p:clrMapOvr>
  <p:extLst>
    <p:ext uri="{DCECCB84-F9BA-43D5-87BE-67443E8EF086}">
      <p15:sldGuideLst xmlns:p15="http://schemas.microsoft.com/office/powerpoint/2012/main">
        <p15:guide id="1" orient="horz" pos="4065">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61373" y="727274"/>
            <a:ext cx="11149434" cy="614140"/>
          </a:xfrm>
          <a:prstGeom prst="rect">
            <a:avLst/>
          </a:prstGeom>
          <a:solidFill>
            <a:srgbClr val="30AFB8"/>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61373" y="634262"/>
            <a:ext cx="9989377" cy="614140"/>
          </a:xfrm>
        </p:spPr>
        <p:txBody>
          <a:bodyPr anchor="ctr"/>
          <a:lstStyle/>
          <a:p>
            <a:r>
              <a:rPr lang="en-US"/>
              <a:t>Click to edit Master title style</a:t>
            </a:r>
          </a:p>
        </p:txBody>
      </p:sp>
      <p:sp>
        <p:nvSpPr>
          <p:cNvPr id="3" name="Content Placeholder 2"/>
          <p:cNvSpPr>
            <a:spLocks noGrp="1"/>
          </p:cNvSpPr>
          <p:nvPr>
            <p:ph idx="1"/>
          </p:nvPr>
        </p:nvSpPr>
        <p:spPr>
          <a:xfrm>
            <a:off x="461374" y="1391920"/>
            <a:ext cx="11149434" cy="446687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pPr>
              <a:defRPr/>
            </a:pPr>
            <a:r>
              <a:rPr lang="en-GB"/>
              <a:t>Page </a:t>
            </a:r>
            <a:fld id="{ABEA20BA-2106-4EF4-BFC3-E7113DDF495F}" type="slidenum">
              <a:rPr lang="en-GB" smtClean="0"/>
              <a:pPr>
                <a:defRPr/>
              </a:pPr>
              <a:t>‹#›</a:t>
            </a:fld>
            <a:r>
              <a:rPr lang="en-GB"/>
              <a:t> </a:t>
            </a:r>
          </a:p>
        </p:txBody>
      </p:sp>
    </p:spTree>
    <p:extLst>
      <p:ext uri="{BB962C8B-B14F-4D97-AF65-F5344CB8AC3E}">
        <p14:creationId xmlns:p14="http://schemas.microsoft.com/office/powerpoint/2010/main" val="218572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p:cNvSpPr>
          <p:nvPr/>
        </p:nvSpPr>
        <p:spPr>
          <a:xfrm>
            <a:off x="581192" y="5236929"/>
            <a:ext cx="11029615" cy="615600"/>
          </a:xfrm>
          <a:prstGeom prst="rect">
            <a:avLst/>
          </a:prstGeom>
          <a:solidFill>
            <a:srgbClr val="30AFB8"/>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5/24/2021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r>
              <a:rPr lang="en-GB"/>
              <a:t>Page </a:t>
            </a:r>
            <a:fld id="{BAF2D7EF-8C06-49CE-991F-10A683EAC73A}" type="slidenum">
              <a:rPr lang="en-GB" smtClean="0"/>
              <a:pPr>
                <a:defRPr/>
              </a:pPr>
              <a:t>‹#›</a:t>
            </a:fld>
            <a:r>
              <a:rPr lang="en-GB"/>
              <a:t> </a:t>
            </a:r>
          </a:p>
        </p:txBody>
      </p:sp>
    </p:spTree>
    <p:extLst>
      <p:ext uri="{BB962C8B-B14F-4D97-AF65-F5344CB8AC3E}">
        <p14:creationId xmlns:p14="http://schemas.microsoft.com/office/powerpoint/2010/main" val="3388898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1828801"/>
            <a:ext cx="5422390" cy="40322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1828801"/>
            <a:ext cx="5422392" cy="40322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GB"/>
              <a:t>Page </a:t>
            </a:r>
            <a:fld id="{BAF2D7EF-8C06-49CE-991F-10A683EAC73A}" type="slidenum">
              <a:rPr lang="en-GB" smtClean="0"/>
              <a:pPr>
                <a:defRPr/>
              </a:pPr>
              <a:t>‹#›</a:t>
            </a:fld>
            <a:r>
              <a:rPr lang="en-GB"/>
              <a:t> </a:t>
            </a:r>
          </a:p>
        </p:txBody>
      </p:sp>
      <p:sp>
        <p:nvSpPr>
          <p:cNvPr id="9" name="Rectangle 8"/>
          <p:cNvSpPr>
            <a:spLocks noChangeAspect="1"/>
          </p:cNvSpPr>
          <p:nvPr userDrawn="1"/>
        </p:nvSpPr>
        <p:spPr>
          <a:xfrm>
            <a:off x="443372" y="1052735"/>
            <a:ext cx="11167436" cy="615600"/>
          </a:xfrm>
          <a:prstGeom prst="rect">
            <a:avLst/>
          </a:prstGeom>
          <a:solidFill>
            <a:srgbClr val="30AFB8"/>
          </a:solidFill>
          <a:ln>
            <a:noFill/>
          </a:ln>
          <a:effectLst/>
        </p:spPr>
        <p:style>
          <a:lnRef idx="1">
            <a:schemeClr val="accent1"/>
          </a:lnRef>
          <a:fillRef idx="3">
            <a:schemeClr val="accent1"/>
          </a:fillRef>
          <a:effectRef idx="2">
            <a:schemeClr val="accent1"/>
          </a:effectRef>
          <a:fontRef idx="minor">
            <a:schemeClr val="lt1"/>
          </a:fontRef>
        </p:style>
      </p:sp>
      <p:sp>
        <p:nvSpPr>
          <p:cNvPr id="10" name="Title 1"/>
          <p:cNvSpPr>
            <a:spLocks noGrp="1"/>
          </p:cNvSpPr>
          <p:nvPr>
            <p:ph type="title"/>
          </p:nvPr>
        </p:nvSpPr>
        <p:spPr>
          <a:xfrm>
            <a:off x="581192" y="1052734"/>
            <a:ext cx="11029616" cy="615601"/>
          </a:xfrm>
        </p:spPr>
        <p:txBody>
          <a:bodyPr anchor="ctr"/>
          <a:lstStyle/>
          <a:p>
            <a:r>
              <a:rPr lang="en-US"/>
              <a:t>Click to edit Master title style</a:t>
            </a:r>
          </a:p>
        </p:txBody>
      </p:sp>
    </p:spTree>
    <p:extLst>
      <p:ext uri="{BB962C8B-B14F-4D97-AF65-F5344CB8AC3E}">
        <p14:creationId xmlns:p14="http://schemas.microsoft.com/office/powerpoint/2010/main" val="390176562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92" y="1759095"/>
            <a:ext cx="5393102"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403228"/>
            <a:ext cx="5393100" cy="345782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708" y="1759095"/>
            <a:ext cx="5393099"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403228"/>
            <a:ext cx="5393100" cy="345782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r>
              <a:rPr lang="en-GB"/>
              <a:t>Page </a:t>
            </a:r>
            <a:fld id="{BAF2D7EF-8C06-49CE-991F-10A683EAC73A}" type="slidenum">
              <a:rPr lang="en-GB" smtClean="0"/>
              <a:pPr>
                <a:defRPr/>
              </a:pPr>
              <a:t>‹#›</a:t>
            </a:fld>
            <a:r>
              <a:rPr lang="en-GB"/>
              <a:t> </a:t>
            </a:r>
          </a:p>
        </p:txBody>
      </p:sp>
      <p:sp>
        <p:nvSpPr>
          <p:cNvPr id="13" name="Rectangle 12"/>
          <p:cNvSpPr>
            <a:spLocks/>
          </p:cNvSpPr>
          <p:nvPr userDrawn="1"/>
        </p:nvSpPr>
        <p:spPr>
          <a:xfrm>
            <a:off x="443372" y="1052735"/>
            <a:ext cx="11268000" cy="615600"/>
          </a:xfrm>
          <a:prstGeom prst="rect">
            <a:avLst/>
          </a:prstGeom>
          <a:solidFill>
            <a:srgbClr val="30AFB8"/>
          </a:solidFill>
          <a:ln>
            <a:noFill/>
          </a:ln>
          <a:effectLst/>
        </p:spPr>
        <p:style>
          <a:lnRef idx="1">
            <a:schemeClr val="accent1"/>
          </a:lnRef>
          <a:fillRef idx="3">
            <a:schemeClr val="accent1"/>
          </a:fillRef>
          <a:effectRef idx="2">
            <a:schemeClr val="accent1"/>
          </a:effectRef>
          <a:fontRef idx="minor">
            <a:schemeClr val="lt1"/>
          </a:fontRef>
        </p:style>
      </p:sp>
      <p:sp>
        <p:nvSpPr>
          <p:cNvPr id="14" name="Title 1"/>
          <p:cNvSpPr>
            <a:spLocks noGrp="1"/>
          </p:cNvSpPr>
          <p:nvPr>
            <p:ph type="title"/>
          </p:nvPr>
        </p:nvSpPr>
        <p:spPr>
          <a:xfrm>
            <a:off x="581192" y="1052734"/>
            <a:ext cx="11029616" cy="615601"/>
          </a:xfrm>
        </p:spPr>
        <p:txBody>
          <a:bodyPr anchor="ctr"/>
          <a:lstStyle/>
          <a:p>
            <a:r>
              <a:rPr lang="en-US"/>
              <a:t>Click to edit Master title style</a:t>
            </a:r>
          </a:p>
        </p:txBody>
      </p:sp>
    </p:spTree>
    <p:extLst>
      <p:ext uri="{BB962C8B-B14F-4D97-AF65-F5344CB8AC3E}">
        <p14:creationId xmlns:p14="http://schemas.microsoft.com/office/powerpoint/2010/main" val="73007350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r>
              <a:rPr lang="en-GB"/>
              <a:t>Page </a:t>
            </a:r>
            <a:fld id="{8FE6BB89-42F5-47B1-8E4A-B06796FEEEDF}" type="slidenum">
              <a:rPr lang="en-GB" smtClean="0"/>
              <a:pPr>
                <a:defRPr/>
              </a:pPr>
              <a:t>‹#›</a:t>
            </a:fld>
            <a:r>
              <a:rPr lang="en-GB"/>
              <a:t> </a:t>
            </a:r>
          </a:p>
        </p:txBody>
      </p:sp>
      <p:sp>
        <p:nvSpPr>
          <p:cNvPr id="9" name="Rectangle 8"/>
          <p:cNvSpPr>
            <a:spLocks/>
          </p:cNvSpPr>
          <p:nvPr userDrawn="1"/>
        </p:nvSpPr>
        <p:spPr>
          <a:xfrm>
            <a:off x="443372" y="1052735"/>
            <a:ext cx="11268000" cy="615600"/>
          </a:xfrm>
          <a:prstGeom prst="rect">
            <a:avLst/>
          </a:prstGeom>
          <a:solidFill>
            <a:srgbClr val="30AFB8"/>
          </a:solidFill>
          <a:ln>
            <a:noFill/>
          </a:ln>
          <a:effectLst/>
        </p:spPr>
        <p:style>
          <a:lnRef idx="1">
            <a:schemeClr val="accent1"/>
          </a:lnRef>
          <a:fillRef idx="3">
            <a:schemeClr val="accent1"/>
          </a:fillRef>
          <a:effectRef idx="2">
            <a:schemeClr val="accent1"/>
          </a:effectRef>
          <a:fontRef idx="minor">
            <a:schemeClr val="lt1"/>
          </a:fontRef>
        </p:style>
      </p:sp>
      <p:sp>
        <p:nvSpPr>
          <p:cNvPr id="10" name="Title 1"/>
          <p:cNvSpPr>
            <a:spLocks noGrp="1"/>
          </p:cNvSpPr>
          <p:nvPr>
            <p:ph type="title"/>
          </p:nvPr>
        </p:nvSpPr>
        <p:spPr>
          <a:xfrm>
            <a:off x="581192" y="1052735"/>
            <a:ext cx="11029616" cy="615600"/>
          </a:xfrm>
        </p:spPr>
        <p:txBody>
          <a:bodyPr anchor="ctr"/>
          <a:lstStyle/>
          <a:p>
            <a:r>
              <a:rPr lang="en-US"/>
              <a:t>Click to edit Master title style</a:t>
            </a:r>
          </a:p>
        </p:txBody>
      </p:sp>
    </p:spTree>
    <p:extLst>
      <p:ext uri="{BB962C8B-B14F-4D97-AF65-F5344CB8AC3E}">
        <p14:creationId xmlns:p14="http://schemas.microsoft.com/office/powerpoint/2010/main" val="190075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GB"/>
              <a:t>Page </a:t>
            </a:r>
            <a:fld id="{BAF2D7EF-8C06-49CE-991F-10A683EAC73A}" type="slidenum">
              <a:rPr lang="en-GB" smtClean="0"/>
              <a:pPr>
                <a:defRPr/>
              </a:pPr>
              <a:t>‹#›</a:t>
            </a:fld>
            <a:r>
              <a:rPr lang="en-GB"/>
              <a:t> </a:t>
            </a:r>
          </a:p>
        </p:txBody>
      </p:sp>
    </p:spTree>
    <p:extLst>
      <p:ext uri="{BB962C8B-B14F-4D97-AF65-F5344CB8AC3E}">
        <p14:creationId xmlns:p14="http://schemas.microsoft.com/office/powerpoint/2010/main" val="419586369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p:cNvSpPr>
          <p:nvPr/>
        </p:nvSpPr>
        <p:spPr>
          <a:xfrm>
            <a:off x="442456" y="5287144"/>
            <a:ext cx="11298200" cy="615600"/>
          </a:xfrm>
          <a:prstGeom prst="rect">
            <a:avLst/>
          </a:prstGeom>
          <a:solidFill>
            <a:srgbClr val="30AFB8"/>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5/24/2021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r>
              <a:rPr lang="en-GB"/>
              <a:t>Page </a:t>
            </a:r>
            <a:fld id="{BAF2D7EF-8C06-49CE-991F-10A683EAC73A}" type="slidenum">
              <a:rPr lang="en-GB" smtClean="0"/>
              <a:pPr>
                <a:defRPr/>
              </a:pPr>
              <a:t>‹#›</a:t>
            </a:fld>
            <a:r>
              <a:rPr lang="en-GB"/>
              <a:t> </a:t>
            </a:r>
          </a:p>
        </p:txBody>
      </p:sp>
    </p:spTree>
    <p:extLst>
      <p:ext uri="{BB962C8B-B14F-4D97-AF65-F5344CB8AC3E}">
        <p14:creationId xmlns:p14="http://schemas.microsoft.com/office/powerpoint/2010/main" val="23112195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rgbClr val="30AFB8"/>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GB"/>
              <a:t>Page </a:t>
            </a:r>
            <a:fld id="{BAF2D7EF-8C06-49CE-991F-10A683EAC73A}" type="slidenum">
              <a:rPr lang="en-GB" smtClean="0"/>
              <a:pPr>
                <a:defRPr/>
              </a:pPr>
              <a:t>‹#›</a:t>
            </a:fld>
            <a:r>
              <a:rPr lang="en-GB"/>
              <a:t> </a:t>
            </a:r>
          </a:p>
        </p:txBody>
      </p:sp>
    </p:spTree>
    <p:extLst>
      <p:ext uri="{BB962C8B-B14F-4D97-AF65-F5344CB8AC3E}">
        <p14:creationId xmlns:p14="http://schemas.microsoft.com/office/powerpoint/2010/main" val="176596565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 DSB 2018</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a:defRPr/>
            </a:pPr>
            <a:r>
              <a:rPr lang="en-GB"/>
              <a:t>Page </a:t>
            </a:r>
            <a:fld id="{BAF2D7EF-8C06-49CE-991F-10A683EAC73A}" type="slidenum">
              <a:rPr lang="en-GB" smtClean="0"/>
              <a:pPr>
                <a:defRPr/>
              </a:pPr>
              <a:t>‹#›</a:t>
            </a:fld>
            <a:r>
              <a:rPr lang="en-GB"/>
              <a:t> </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6" y="453643"/>
            <a:ext cx="2247259" cy="830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Logo, icon&#10;&#10;Description automatically generated">
            <a:extLst>
              <a:ext uri="{FF2B5EF4-FFF2-40B4-BE49-F238E27FC236}">
                <a16:creationId xmlns:a16="http://schemas.microsoft.com/office/drawing/2014/main" id="{B5B16FA7-8306-4998-9A3B-9CF9D0EAD4B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29155" y="-106001"/>
            <a:ext cx="1708287" cy="940563"/>
          </a:xfrm>
          <a:prstGeom prst="rect">
            <a:avLst/>
          </a:prstGeom>
        </p:spPr>
      </p:pic>
    </p:spTree>
    <p:extLst>
      <p:ext uri="{BB962C8B-B14F-4D97-AF65-F5344CB8AC3E}">
        <p14:creationId xmlns:p14="http://schemas.microsoft.com/office/powerpoint/2010/main" val="14601991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otc.data@anna-dsb.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nna-dsb.com/technology-advisory-committe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nna-dsb.com/product-committe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s.org/cpmi/publ/d169.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nna-dsb.com/upi-fee-model-consultation-202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mailto:otc.data@anna-dsb.com" TargetMode="External"/><Relationship Id="rId3" Type="http://schemas.openxmlformats.org/officeDocument/2006/relationships/hyperlink" Target="https://www.anna-dsb.com/upi/" TargetMode="External"/><Relationship Id="rId7" Type="http://schemas.openxmlformats.org/officeDocument/2006/relationships/hyperlink" Target="https://www.anna-dsb.com/upi-fee-model-consultation-202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anna-dsb.com/technology-advisory-committee/" TargetMode="External"/><Relationship Id="rId5" Type="http://schemas.openxmlformats.org/officeDocument/2006/relationships/hyperlink" Target="https://www.anna-dsb.com/product-committee/" TargetMode="External"/><Relationship Id="rId4" Type="http://schemas.openxmlformats.org/officeDocument/2006/relationships/hyperlink" Target="https://www.anna-dsb.com/upi-implementation-timelin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anna-dsb.com/product-committe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anna-dsb.com/third-party-assurance-audit/" TargetMode="External"/><Relationship Id="rId5" Type="http://schemas.openxmlformats.org/officeDocument/2006/relationships/hyperlink" Target="https://www.anna-dsb.com/industry-consultation/" TargetMode="External"/><Relationship Id="rId4" Type="http://schemas.openxmlformats.org/officeDocument/2006/relationships/hyperlink" Target="https://www.anna-dsb.com/technology-advisory-committe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42337"/>
            <a:ext cx="10972800" cy="1310699"/>
          </a:xfrm>
        </p:spPr>
        <p:txBody>
          <a:bodyPr>
            <a:noAutofit/>
          </a:bodyPr>
          <a:lstStyle/>
          <a:p>
            <a:pPr>
              <a:spcAft>
                <a:spcPts val="600"/>
              </a:spcAft>
            </a:pPr>
            <a:r>
              <a:rPr lang="en-GB" b="1" dirty="0">
                <a:solidFill>
                  <a:schemeClr val="accent1"/>
                </a:solidFill>
              </a:rPr>
              <a:t>Derivatives Service Bureau</a:t>
            </a:r>
            <a:br>
              <a:rPr lang="en-GB" b="1" dirty="0">
                <a:solidFill>
                  <a:schemeClr val="accent1"/>
                </a:solidFill>
              </a:rPr>
            </a:br>
            <a:r>
              <a:rPr lang="en-GB" sz="2400" b="1" dirty="0">
                <a:solidFill>
                  <a:schemeClr val="accent3">
                    <a:lumMod val="50000"/>
                  </a:schemeClr>
                </a:solidFill>
              </a:rPr>
              <a:t>UPI service overview</a:t>
            </a:r>
            <a:endParaRPr lang="en-US" dirty="0">
              <a:solidFill>
                <a:schemeClr val="tx2"/>
              </a:solidFill>
            </a:endParaRPr>
          </a:p>
        </p:txBody>
      </p:sp>
      <p:sp>
        <p:nvSpPr>
          <p:cNvPr id="7" name="Footer Placeholder 4"/>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
        <p:nvSpPr>
          <p:cNvPr id="3" name="TextBox 2">
            <a:extLst>
              <a:ext uri="{FF2B5EF4-FFF2-40B4-BE49-F238E27FC236}">
                <a16:creationId xmlns:a16="http://schemas.microsoft.com/office/drawing/2014/main" id="{99EF0165-B673-42C7-B801-21A1720BE26D}"/>
              </a:ext>
            </a:extLst>
          </p:cNvPr>
          <p:cNvSpPr txBox="1"/>
          <p:nvPr/>
        </p:nvSpPr>
        <p:spPr>
          <a:xfrm>
            <a:off x="459778" y="4876463"/>
            <a:ext cx="9122804" cy="923330"/>
          </a:xfrm>
          <a:prstGeom prst="rect">
            <a:avLst/>
          </a:prstGeom>
          <a:noFill/>
        </p:spPr>
        <p:txBody>
          <a:bodyPr wrap="square" lIns="91440" tIns="45720" rIns="91440" bIns="45720" rtlCol="0" anchor="t">
            <a:spAutoFit/>
          </a:bodyPr>
          <a:lstStyle/>
          <a:p>
            <a:r>
              <a:rPr lang="en-GB" dirty="0">
                <a:solidFill>
                  <a:schemeClr val="accent1"/>
                </a:solidFill>
                <a:latin typeface="Gill Sans MT" panose="020B0502020104020203" pitchFamily="34" charset="0"/>
              </a:rPr>
              <a:t>Emma Kalliomaki, DSB MD</a:t>
            </a:r>
          </a:p>
          <a:p>
            <a:r>
              <a:rPr lang="en-GB" dirty="0">
                <a:solidFill>
                  <a:schemeClr val="accent1"/>
                </a:solidFill>
                <a:latin typeface="Gill Sans MT" panose="020B0502020104020203" pitchFamily="34" charset="0"/>
              </a:rPr>
              <a:t>Malavika Solanki, DSB Management Team</a:t>
            </a:r>
          </a:p>
          <a:p>
            <a:r>
              <a:rPr lang="en-GB" cap="all" dirty="0">
                <a:solidFill>
                  <a:schemeClr val="accent1"/>
                </a:solidFill>
              </a:rPr>
              <a:t>25</a:t>
            </a:r>
            <a:r>
              <a:rPr lang="en-GB" cap="all" baseline="30000" dirty="0">
                <a:solidFill>
                  <a:schemeClr val="accent1"/>
                </a:solidFill>
              </a:rPr>
              <a:t>th</a:t>
            </a:r>
            <a:r>
              <a:rPr lang="en-GB" cap="all" dirty="0">
                <a:solidFill>
                  <a:schemeClr val="accent1"/>
                </a:solidFill>
              </a:rPr>
              <a:t> May 2021</a:t>
            </a:r>
          </a:p>
        </p:txBody>
      </p:sp>
      <p:sp>
        <p:nvSpPr>
          <p:cNvPr id="4" name="TextBox 3">
            <a:extLst>
              <a:ext uri="{FF2B5EF4-FFF2-40B4-BE49-F238E27FC236}">
                <a16:creationId xmlns:a16="http://schemas.microsoft.com/office/drawing/2014/main" id="{BF1A713E-3C62-4814-A896-F6A06A32483B}"/>
              </a:ext>
            </a:extLst>
          </p:cNvPr>
          <p:cNvSpPr txBox="1"/>
          <p:nvPr/>
        </p:nvSpPr>
        <p:spPr>
          <a:xfrm>
            <a:off x="8250621" y="5522794"/>
            <a:ext cx="3331779" cy="276999"/>
          </a:xfrm>
          <a:prstGeom prst="rect">
            <a:avLst/>
          </a:prstGeom>
          <a:noFill/>
        </p:spPr>
        <p:txBody>
          <a:bodyPr wrap="square" rtlCol="0">
            <a:spAutoFit/>
          </a:bodyPr>
          <a:lstStyle/>
          <a:p>
            <a:pPr algn="r"/>
            <a:r>
              <a:rPr lang="en-US" sz="1200" dirty="0">
                <a:solidFill>
                  <a:schemeClr val="bg1">
                    <a:lumMod val="75000"/>
                  </a:schemeClr>
                </a:solidFill>
              </a:rPr>
              <a:t>Contact: </a:t>
            </a:r>
            <a:r>
              <a:rPr lang="en-US" sz="1200" dirty="0">
                <a:solidFill>
                  <a:schemeClr val="accent2">
                    <a:lumMod val="60000"/>
                    <a:lumOff val="40000"/>
                  </a:schemeClr>
                </a:solidFill>
                <a:hlinkClick r:id="rId3">
                  <a:extLst>
                    <a:ext uri="{A12FA001-AC4F-418D-AE19-62706E023703}">
                      <ahyp:hlinkClr xmlns:ahyp="http://schemas.microsoft.com/office/drawing/2018/hyperlinkcolor" val="tx"/>
                    </a:ext>
                  </a:extLst>
                </a:hlinkClick>
              </a:rPr>
              <a:t>otc.data@anna-dsb.com</a:t>
            </a:r>
            <a:r>
              <a:rPr lang="en-US" sz="1200" dirty="0">
                <a:solidFill>
                  <a:schemeClr val="accent2">
                    <a:lumMod val="60000"/>
                    <a:lumOff val="40000"/>
                  </a:schemeClr>
                </a:solidFill>
              </a:rPr>
              <a:t> </a:t>
            </a:r>
            <a:endParaRPr lang="en-GB" sz="1200" dirty="0">
              <a:solidFill>
                <a:schemeClr val="accent2">
                  <a:lumMod val="60000"/>
                  <a:lumOff val="40000"/>
                </a:schemeClr>
              </a:solidFill>
            </a:endParaRPr>
          </a:p>
        </p:txBody>
      </p:sp>
    </p:spTree>
    <p:extLst>
      <p:ext uri="{BB962C8B-B14F-4D97-AF65-F5344CB8AC3E}">
        <p14:creationId xmlns:p14="http://schemas.microsoft.com/office/powerpoint/2010/main" val="74354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602427-E5DE-4531-8286-32E553B13943}"/>
              </a:ext>
            </a:extLst>
          </p:cNvPr>
          <p:cNvSpPr txBox="1">
            <a:spLocks/>
          </p:cNvSpPr>
          <p:nvPr/>
        </p:nvSpPr>
        <p:spPr>
          <a:xfrm>
            <a:off x="459779" y="1394718"/>
            <a:ext cx="11149434" cy="485158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1200"/>
              </a:spcAft>
              <a:buNone/>
            </a:pPr>
            <a:endParaRPr lang="en-GB" sz="1600" dirty="0">
              <a:cs typeface="Arial"/>
            </a:endParaRPr>
          </a:p>
        </p:txBody>
      </p:sp>
      <p:sp>
        <p:nvSpPr>
          <p:cNvPr id="11" name="Title 1">
            <a:extLst>
              <a:ext uri="{FF2B5EF4-FFF2-40B4-BE49-F238E27FC236}">
                <a16:creationId xmlns:a16="http://schemas.microsoft.com/office/drawing/2014/main" id="{3E8AA221-9379-408B-8915-73C045C9EE35}"/>
              </a:ext>
            </a:extLst>
          </p:cNvPr>
          <p:cNvSpPr>
            <a:spLocks noGrp="1"/>
          </p:cNvSpPr>
          <p:nvPr>
            <p:ph type="title"/>
          </p:nvPr>
        </p:nvSpPr>
        <p:spPr>
          <a:xfrm>
            <a:off x="461373" y="726728"/>
            <a:ext cx="11149434" cy="614140"/>
          </a:xfrm>
        </p:spPr>
        <p:txBody>
          <a:bodyPr>
            <a:normAutofit/>
          </a:bodyPr>
          <a:lstStyle/>
          <a:p>
            <a:r>
              <a:rPr lang="en-GB" dirty="0"/>
              <a:t>3. stakeholders: industry representation groups</a:t>
            </a:r>
          </a:p>
        </p:txBody>
      </p:sp>
      <p:sp>
        <p:nvSpPr>
          <p:cNvPr id="2" name="Content Placeholder 1">
            <a:extLst>
              <a:ext uri="{FF2B5EF4-FFF2-40B4-BE49-F238E27FC236}">
                <a16:creationId xmlns:a16="http://schemas.microsoft.com/office/drawing/2014/main" id="{435B157B-90D9-477C-91E9-EAB7967DD7EF}"/>
              </a:ext>
            </a:extLst>
          </p:cNvPr>
          <p:cNvSpPr>
            <a:spLocks noGrp="1"/>
          </p:cNvSpPr>
          <p:nvPr>
            <p:ph idx="1"/>
          </p:nvPr>
        </p:nvSpPr>
        <p:spPr>
          <a:xfrm>
            <a:off x="461374" y="1391920"/>
            <a:ext cx="11149434" cy="4564217"/>
          </a:xfrm>
        </p:spPr>
        <p:txBody>
          <a:bodyPr anchor="t" anchorCtr="0">
            <a:noAutofit/>
          </a:bodyPr>
          <a:lstStyle/>
          <a:p>
            <a:pPr marL="0" indent="0">
              <a:lnSpc>
                <a:spcPct val="125000"/>
              </a:lnSpc>
              <a:buNone/>
            </a:pPr>
            <a:r>
              <a:rPr lang="en-US" b="1" dirty="0">
                <a:solidFill>
                  <a:srgbClr val="0070C0"/>
                </a:solidFill>
                <a:hlinkClick r:id="rId3">
                  <a:extLst>
                    <a:ext uri="{A12FA001-AC4F-418D-AE19-62706E023703}">
                      <ahyp:hlinkClr xmlns:ahyp="http://schemas.microsoft.com/office/drawing/2018/hyperlinkcolor" val="tx"/>
                    </a:ext>
                  </a:extLst>
                </a:hlinkClick>
              </a:rPr>
              <a:t>Technology Advisory Committee (TAC)</a:t>
            </a:r>
            <a:r>
              <a:rPr lang="en-US" dirty="0"/>
              <a:t> and the UPI specific TAC Strategy Subcommittee (TAC SSC) </a:t>
            </a:r>
            <a:endParaRPr lang="en-US" b="1" dirty="0">
              <a:solidFill>
                <a:srgbClr val="0070C0"/>
              </a:solidFill>
            </a:endParaRPr>
          </a:p>
          <a:p>
            <a:pPr>
              <a:lnSpc>
                <a:spcPct val="125000"/>
              </a:lnSpc>
              <a:buFont typeface="Wingdings" panose="05000000000000000000" pitchFamily="2" charset="2"/>
              <a:buChar char="§"/>
            </a:pPr>
            <a:r>
              <a:rPr lang="en-US" dirty="0"/>
              <a:t>Key areas of focus have been: </a:t>
            </a:r>
          </a:p>
          <a:p>
            <a:pPr marL="628650" lvl="1" indent="-304800">
              <a:lnSpc>
                <a:spcPct val="125000"/>
              </a:lnSpc>
              <a:buFont typeface="Wingdings" panose="05000000000000000000" pitchFamily="2" charset="2"/>
              <a:buChar char="v"/>
            </a:pPr>
            <a:r>
              <a:rPr lang="en-US" sz="1800" dirty="0"/>
              <a:t>User scalability proposal</a:t>
            </a:r>
          </a:p>
          <a:p>
            <a:pPr lvl="1">
              <a:lnSpc>
                <a:spcPct val="125000"/>
              </a:lnSpc>
              <a:buFont typeface="Wingdings" panose="05000000000000000000" pitchFamily="2" charset="2"/>
              <a:buChar char="v"/>
            </a:pPr>
            <a:r>
              <a:rPr lang="en-US" sz="1800" dirty="0"/>
              <a:t>ReST Rules of Engagement (</a:t>
            </a:r>
            <a:r>
              <a:rPr lang="en-US" sz="1800" dirty="0" err="1"/>
              <a:t>RoE</a:t>
            </a:r>
            <a:r>
              <a:rPr lang="en-US" sz="1800" dirty="0"/>
              <a:t>) document updated to include new methods to support the UPI</a:t>
            </a:r>
          </a:p>
          <a:p>
            <a:pPr lvl="1">
              <a:lnSpc>
                <a:spcPct val="125000"/>
              </a:lnSpc>
              <a:buFont typeface="Wingdings" panose="05000000000000000000" pitchFamily="2" charset="2"/>
              <a:buChar char="v"/>
            </a:pPr>
            <a:r>
              <a:rPr lang="en-US" sz="1800" dirty="0"/>
              <a:t>FIX </a:t>
            </a:r>
            <a:r>
              <a:rPr lang="en-US" sz="1800" dirty="0" err="1"/>
              <a:t>RoE</a:t>
            </a:r>
            <a:r>
              <a:rPr lang="en-US" sz="1800" dirty="0"/>
              <a:t> documentation updated to include new methods to support the UPI</a:t>
            </a:r>
          </a:p>
          <a:p>
            <a:pPr lvl="1">
              <a:lnSpc>
                <a:spcPct val="125000"/>
              </a:lnSpc>
              <a:buFont typeface="Wingdings" panose="05000000000000000000" pitchFamily="2" charset="2"/>
              <a:buChar char="v"/>
            </a:pPr>
            <a:r>
              <a:rPr lang="en-US" sz="1800" dirty="0"/>
              <a:t>Workflows to support UPI Only, OTC ISIN Only and a combined UPI/OTC ISIN service</a:t>
            </a:r>
          </a:p>
          <a:p>
            <a:pPr lvl="1">
              <a:lnSpc>
                <a:spcPct val="125000"/>
              </a:lnSpc>
              <a:buFont typeface="Wingdings" panose="05000000000000000000" pitchFamily="2" charset="2"/>
              <a:buChar char="v"/>
            </a:pPr>
            <a:r>
              <a:rPr lang="en-US" sz="1800" dirty="0"/>
              <a:t>The primary/alternative underlier identifier requirements</a:t>
            </a:r>
          </a:p>
          <a:p>
            <a:pPr>
              <a:lnSpc>
                <a:spcPct val="125000"/>
              </a:lnSpc>
              <a:buFont typeface="Wingdings" panose="05000000000000000000" pitchFamily="2" charset="2"/>
              <a:buChar char="§"/>
            </a:pPr>
            <a:r>
              <a:rPr lang="en-US" dirty="0"/>
              <a:t>The TAC is also establishing a new subcommittee with a focus on Cloud Architecture, following feedback from a previous OTC ISIN industry consultation </a:t>
            </a:r>
          </a:p>
        </p:txBody>
      </p:sp>
      <p:sp>
        <p:nvSpPr>
          <p:cNvPr id="8" name="Slide Number Placeholder 3">
            <a:extLst>
              <a:ext uri="{FF2B5EF4-FFF2-40B4-BE49-F238E27FC236}">
                <a16:creationId xmlns:a16="http://schemas.microsoft.com/office/drawing/2014/main" id="{DDA76CB7-F7FF-4EF2-BEA0-BDA59866CCE7}"/>
              </a:ext>
            </a:extLst>
          </p:cNvPr>
          <p:cNvSpPr>
            <a:spLocks noGrp="1"/>
          </p:cNvSpPr>
          <p:nvPr>
            <p:ph type="sldNum" sz="quarter" idx="12"/>
          </p:nvPr>
        </p:nvSpPr>
        <p:spPr/>
        <p:txBody>
          <a:bodyPr/>
          <a:lstStyle/>
          <a:p>
            <a:pPr>
              <a:defRPr/>
            </a:pPr>
            <a:r>
              <a:rPr lang="en-GB"/>
              <a:t>Page </a:t>
            </a:r>
            <a:fld id="{ABEA20BA-2106-4EF4-BFC3-E7113DDF495F}" type="slidenum">
              <a:rPr lang="en-GB" smtClean="0"/>
              <a:pPr>
                <a:defRPr/>
              </a:pPr>
              <a:t>10</a:t>
            </a:fld>
            <a:r>
              <a:rPr lang="en-GB"/>
              <a:t> </a:t>
            </a:r>
          </a:p>
        </p:txBody>
      </p:sp>
      <p:sp>
        <p:nvSpPr>
          <p:cNvPr id="9" name="Footer Placeholder 4">
            <a:extLst>
              <a:ext uri="{FF2B5EF4-FFF2-40B4-BE49-F238E27FC236}">
                <a16:creationId xmlns:a16="http://schemas.microsoft.com/office/drawing/2014/main" id="{B28E0133-B2A4-4633-87DF-C4C6C20D6A5C}"/>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Tree>
    <p:extLst>
      <p:ext uri="{BB962C8B-B14F-4D97-AF65-F5344CB8AC3E}">
        <p14:creationId xmlns:p14="http://schemas.microsoft.com/office/powerpoint/2010/main" val="32063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602427-E5DE-4531-8286-32E553B13943}"/>
              </a:ext>
            </a:extLst>
          </p:cNvPr>
          <p:cNvSpPr txBox="1">
            <a:spLocks/>
          </p:cNvSpPr>
          <p:nvPr/>
        </p:nvSpPr>
        <p:spPr>
          <a:xfrm>
            <a:off x="459779" y="1394718"/>
            <a:ext cx="11149434" cy="485158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1200"/>
              </a:spcAft>
              <a:buNone/>
            </a:pPr>
            <a:endParaRPr lang="en-GB" sz="1600" dirty="0">
              <a:cs typeface="Arial"/>
            </a:endParaRPr>
          </a:p>
        </p:txBody>
      </p:sp>
      <p:sp>
        <p:nvSpPr>
          <p:cNvPr id="11" name="Title 1">
            <a:extLst>
              <a:ext uri="{FF2B5EF4-FFF2-40B4-BE49-F238E27FC236}">
                <a16:creationId xmlns:a16="http://schemas.microsoft.com/office/drawing/2014/main" id="{3E8AA221-9379-408B-8915-73C045C9EE35}"/>
              </a:ext>
            </a:extLst>
          </p:cNvPr>
          <p:cNvSpPr>
            <a:spLocks noGrp="1"/>
          </p:cNvSpPr>
          <p:nvPr>
            <p:ph type="title"/>
          </p:nvPr>
        </p:nvSpPr>
        <p:spPr>
          <a:xfrm>
            <a:off x="461373" y="726728"/>
            <a:ext cx="11149434" cy="614140"/>
          </a:xfrm>
        </p:spPr>
        <p:txBody>
          <a:bodyPr>
            <a:normAutofit/>
          </a:bodyPr>
          <a:lstStyle/>
          <a:p>
            <a:r>
              <a:rPr lang="en-GB" dirty="0"/>
              <a:t>3. Stakeholders: industry representation groups</a:t>
            </a:r>
          </a:p>
        </p:txBody>
      </p:sp>
      <p:sp>
        <p:nvSpPr>
          <p:cNvPr id="2" name="Content Placeholder 1">
            <a:extLst>
              <a:ext uri="{FF2B5EF4-FFF2-40B4-BE49-F238E27FC236}">
                <a16:creationId xmlns:a16="http://schemas.microsoft.com/office/drawing/2014/main" id="{435B157B-90D9-477C-91E9-EAB7967DD7EF}"/>
              </a:ext>
            </a:extLst>
          </p:cNvPr>
          <p:cNvSpPr>
            <a:spLocks noGrp="1"/>
          </p:cNvSpPr>
          <p:nvPr>
            <p:ph idx="1"/>
          </p:nvPr>
        </p:nvSpPr>
        <p:spPr>
          <a:xfrm>
            <a:off x="461374" y="1391920"/>
            <a:ext cx="11149434" cy="4564217"/>
          </a:xfrm>
        </p:spPr>
        <p:txBody>
          <a:bodyPr anchor="t" anchorCtr="0">
            <a:noAutofit/>
          </a:bodyPr>
          <a:lstStyle/>
          <a:p>
            <a:pPr marL="0" indent="0">
              <a:lnSpc>
                <a:spcPct val="125000"/>
              </a:lnSpc>
              <a:buNone/>
            </a:pPr>
            <a:r>
              <a:rPr lang="en-US" b="1" dirty="0">
                <a:solidFill>
                  <a:srgbClr val="0070C0"/>
                </a:solidFill>
                <a:hlinkClick r:id="rId3">
                  <a:extLst>
                    <a:ext uri="{A12FA001-AC4F-418D-AE19-62706E023703}">
                      <ahyp:hlinkClr xmlns:ahyp="http://schemas.microsoft.com/office/drawing/2018/hyperlinkcolor" val="tx"/>
                    </a:ext>
                  </a:extLst>
                </a:hlinkClick>
              </a:rPr>
              <a:t>DSB Product Committee (PC)</a:t>
            </a:r>
            <a:endParaRPr lang="en-US" b="1" dirty="0">
              <a:solidFill>
                <a:srgbClr val="0070C0"/>
              </a:solidFill>
            </a:endParaRPr>
          </a:p>
          <a:p>
            <a:pPr>
              <a:lnSpc>
                <a:spcPct val="125000"/>
              </a:lnSpc>
            </a:pPr>
            <a:r>
              <a:rPr lang="en-US" dirty="0"/>
              <a:t>The PC is focused on:</a:t>
            </a:r>
          </a:p>
          <a:p>
            <a:pPr lvl="1">
              <a:lnSpc>
                <a:spcPct val="125000"/>
              </a:lnSpc>
              <a:buFont typeface="Wingdings" panose="05000000000000000000" pitchFamily="2" charset="2"/>
              <a:buChar char="v"/>
            </a:pPr>
            <a:r>
              <a:rPr lang="en-US" sz="1800" dirty="0"/>
              <a:t>Retaining alignment between the CFI, UPI and OTC ISIN </a:t>
            </a:r>
          </a:p>
          <a:p>
            <a:pPr lvl="1">
              <a:lnSpc>
                <a:spcPct val="125000"/>
              </a:lnSpc>
              <a:buFont typeface="Wingdings" panose="05000000000000000000" pitchFamily="2" charset="2"/>
              <a:buChar char="v"/>
            </a:pPr>
            <a:r>
              <a:rPr lang="en-US" sz="1800" dirty="0"/>
              <a:t>Providing best practice guidelines to facilitate data alignment and consistency – in creation and use </a:t>
            </a:r>
          </a:p>
          <a:p>
            <a:pPr lvl="1">
              <a:lnSpc>
                <a:spcPct val="125000"/>
              </a:lnSpc>
              <a:buFont typeface="Wingdings" panose="05000000000000000000" pitchFamily="2" charset="2"/>
              <a:buChar char="v"/>
            </a:pPr>
            <a:r>
              <a:rPr lang="en-US" sz="1800" dirty="0"/>
              <a:t>UPI Product Definitions – principles, challenges and ongoing dialogue with the CDIDE </a:t>
            </a:r>
          </a:p>
          <a:p>
            <a:pPr lvl="1">
              <a:lnSpc>
                <a:spcPct val="125000"/>
              </a:lnSpc>
              <a:buFont typeface="Wingdings" panose="05000000000000000000" pitchFamily="2" charset="2"/>
              <a:buChar char="v"/>
            </a:pPr>
            <a:r>
              <a:rPr lang="en-US" sz="1800" dirty="0"/>
              <a:t>UPI implementation timeline and market education efforts </a:t>
            </a:r>
          </a:p>
          <a:p>
            <a:pPr lvl="1">
              <a:lnSpc>
                <a:spcPct val="125000"/>
              </a:lnSpc>
              <a:buFont typeface="Wingdings" panose="05000000000000000000" pitchFamily="2" charset="2"/>
              <a:buChar char="v"/>
            </a:pPr>
            <a:r>
              <a:rPr lang="en-US" sz="1800" dirty="0"/>
              <a:t>Enhancements to the OTC ISIN to support additional UPI data elements introduced in the draft UPI standard </a:t>
            </a:r>
          </a:p>
          <a:p>
            <a:pPr lvl="1">
              <a:lnSpc>
                <a:spcPct val="125000"/>
              </a:lnSpc>
              <a:buFont typeface="Wingdings" panose="05000000000000000000" pitchFamily="2" charset="2"/>
              <a:buChar char="v"/>
            </a:pPr>
            <a:r>
              <a:rPr lang="en-US" sz="1800" dirty="0"/>
              <a:t>Evolution of the FISN (human readable financial instrument short name) to cater for the UPI </a:t>
            </a:r>
          </a:p>
          <a:p>
            <a:pPr lvl="1">
              <a:lnSpc>
                <a:spcPct val="125000"/>
              </a:lnSpc>
              <a:buFont typeface="Wingdings" panose="05000000000000000000" pitchFamily="2" charset="2"/>
              <a:buChar char="v"/>
            </a:pPr>
            <a:r>
              <a:rPr lang="en-US" sz="1800" dirty="0"/>
              <a:t>CFI standard transition from the 2015 version to the 2019 version </a:t>
            </a:r>
          </a:p>
        </p:txBody>
      </p:sp>
      <p:sp>
        <p:nvSpPr>
          <p:cNvPr id="8" name="Slide Number Placeholder 3">
            <a:extLst>
              <a:ext uri="{FF2B5EF4-FFF2-40B4-BE49-F238E27FC236}">
                <a16:creationId xmlns:a16="http://schemas.microsoft.com/office/drawing/2014/main" id="{DDA76CB7-F7FF-4EF2-BEA0-BDA59866CCE7}"/>
              </a:ext>
            </a:extLst>
          </p:cNvPr>
          <p:cNvSpPr>
            <a:spLocks noGrp="1"/>
          </p:cNvSpPr>
          <p:nvPr>
            <p:ph type="sldNum" sz="quarter" idx="12"/>
          </p:nvPr>
        </p:nvSpPr>
        <p:spPr/>
        <p:txBody>
          <a:bodyPr/>
          <a:lstStyle/>
          <a:p>
            <a:pPr>
              <a:defRPr/>
            </a:pPr>
            <a:r>
              <a:rPr lang="en-GB"/>
              <a:t>Page </a:t>
            </a:r>
            <a:fld id="{ABEA20BA-2106-4EF4-BFC3-E7113DDF495F}" type="slidenum">
              <a:rPr lang="en-GB" smtClean="0"/>
              <a:pPr>
                <a:defRPr/>
              </a:pPr>
              <a:t>11</a:t>
            </a:fld>
            <a:r>
              <a:rPr lang="en-GB"/>
              <a:t> </a:t>
            </a:r>
          </a:p>
        </p:txBody>
      </p:sp>
      <p:sp>
        <p:nvSpPr>
          <p:cNvPr id="9" name="Footer Placeholder 4">
            <a:extLst>
              <a:ext uri="{FF2B5EF4-FFF2-40B4-BE49-F238E27FC236}">
                <a16:creationId xmlns:a16="http://schemas.microsoft.com/office/drawing/2014/main" id="{B28E0133-B2A4-4633-87DF-C4C6C20D6A5C}"/>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Tree>
    <p:extLst>
      <p:ext uri="{BB962C8B-B14F-4D97-AF65-F5344CB8AC3E}">
        <p14:creationId xmlns:p14="http://schemas.microsoft.com/office/powerpoint/2010/main" val="297537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D73E422-59F6-414D-A875-A865A57DC59F}"/>
              </a:ext>
            </a:extLst>
          </p:cNvPr>
          <p:cNvGrpSpPr/>
          <p:nvPr/>
        </p:nvGrpSpPr>
        <p:grpSpPr>
          <a:xfrm>
            <a:off x="6188766" y="1402802"/>
            <a:ext cx="5792150" cy="4897553"/>
            <a:chOff x="2517167" y="1441533"/>
            <a:chExt cx="6203879" cy="5169899"/>
          </a:xfrm>
        </p:grpSpPr>
        <p:pic>
          <p:nvPicPr>
            <p:cNvPr id="1026" name="Picture 2">
              <a:extLst>
                <a:ext uri="{FF2B5EF4-FFF2-40B4-BE49-F238E27FC236}">
                  <a16:creationId xmlns:a16="http://schemas.microsoft.com/office/drawing/2014/main" id="{33BD768C-2993-44E5-AF49-BB215E94B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167" y="1441533"/>
              <a:ext cx="6203879" cy="5169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0EF7AEB-3E8D-4968-B30C-A57525BE599F}"/>
                </a:ext>
              </a:extLst>
            </p:cNvPr>
            <p:cNvSpPr/>
            <p:nvPr/>
          </p:nvSpPr>
          <p:spPr>
            <a:xfrm>
              <a:off x="7451829" y="1626820"/>
              <a:ext cx="1111205" cy="598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59777" y="737004"/>
            <a:ext cx="10011521" cy="598636"/>
          </a:xfrm>
        </p:spPr>
        <p:txBody>
          <a:bodyPr/>
          <a:lstStyle/>
          <a:p>
            <a:r>
              <a:rPr lang="en-GB" dirty="0">
                <a:latin typeface="Gill Sans MT" panose="020B0502020104020203" pitchFamily="34" charset="0"/>
              </a:rPr>
              <a:t>3. </a:t>
            </a:r>
            <a:r>
              <a:rPr lang="en-US" dirty="0"/>
              <a:t>Stakeholders: </a:t>
            </a:r>
            <a:r>
              <a:rPr lang="en-GB" dirty="0">
                <a:latin typeface="Gill Sans MT" panose="020B0502020104020203" pitchFamily="34" charset="0"/>
              </a:rPr>
              <a:t>iso standards </a:t>
            </a:r>
          </a:p>
        </p:txBody>
      </p:sp>
      <p:sp>
        <p:nvSpPr>
          <p:cNvPr id="10" name="Slide Number Placeholder 3">
            <a:extLst>
              <a:ext uri="{FF2B5EF4-FFF2-40B4-BE49-F238E27FC236}">
                <a16:creationId xmlns:a16="http://schemas.microsoft.com/office/drawing/2014/main" id="{D423FE65-DDE0-44D7-B4CB-0B8BE6C730EF}"/>
              </a:ext>
            </a:extLst>
          </p:cNvPr>
          <p:cNvSpPr txBox="1">
            <a:spLocks/>
          </p:cNvSpPr>
          <p:nvPr/>
        </p:nvSpPr>
        <p:spPr>
          <a:xfrm>
            <a:off x="10558300" y="624630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Page </a:t>
            </a:r>
            <a:fld id="{ABEA20BA-2106-4EF4-BFC3-E7113DDF495F}" type="slidenum">
              <a:rPr lang="en-GB" smtClean="0"/>
              <a:pPr>
                <a:defRPr/>
              </a:pPr>
              <a:t>12</a:t>
            </a:fld>
            <a:r>
              <a:rPr lang="en-GB"/>
              <a:t> </a:t>
            </a:r>
          </a:p>
        </p:txBody>
      </p:sp>
      <p:sp>
        <p:nvSpPr>
          <p:cNvPr id="11" name="Footer Placeholder 4">
            <a:extLst>
              <a:ext uri="{FF2B5EF4-FFF2-40B4-BE49-F238E27FC236}">
                <a16:creationId xmlns:a16="http://schemas.microsoft.com/office/drawing/2014/main" id="{B1A46933-D938-4733-A09E-ECA794658B62}"/>
              </a:ext>
            </a:extLst>
          </p:cNvPr>
          <p:cNvSpPr txBox="1">
            <a:spLocks/>
          </p:cNvSpPr>
          <p:nvPr/>
        </p:nvSpPr>
        <p:spPr>
          <a:xfrm>
            <a:off x="459174" y="6262032"/>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
        <p:nvSpPr>
          <p:cNvPr id="5" name="TextBox 4">
            <a:extLst>
              <a:ext uri="{FF2B5EF4-FFF2-40B4-BE49-F238E27FC236}">
                <a16:creationId xmlns:a16="http://schemas.microsoft.com/office/drawing/2014/main" id="{4FD21517-2389-4DE9-A448-9016456A12C6}"/>
              </a:ext>
            </a:extLst>
          </p:cNvPr>
          <p:cNvSpPr txBox="1"/>
          <p:nvPr/>
        </p:nvSpPr>
        <p:spPr>
          <a:xfrm>
            <a:off x="459174" y="1505093"/>
            <a:ext cx="7571643" cy="2558709"/>
          </a:xfrm>
          <a:prstGeom prst="rect">
            <a:avLst/>
          </a:prstGeom>
          <a:noFill/>
        </p:spPr>
        <p:txBody>
          <a:bodyPr wrap="square" rtlCol="0" anchor="ctr" anchorCtr="0">
            <a:noAutofit/>
          </a:bodyPr>
          <a:lstStyle/>
          <a:p>
            <a:pPr marL="285750" indent="-285750">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rPr>
              <a:t>The UPI, currently being developed as an ISO standard (ISO/WD 4914</a:t>
            </a:r>
            <a:r>
              <a:rPr lang="en-US">
                <a:solidFill>
                  <a:schemeClr val="tx2"/>
                </a:solidFill>
              </a:rPr>
              <a:t>), will </a:t>
            </a:r>
            <a:r>
              <a:rPr lang="en-US" dirty="0">
                <a:solidFill>
                  <a:schemeClr val="tx2"/>
                </a:solidFill>
              </a:rPr>
              <a:t>sit within the suite of ISO standards provided by the DSB as a product level identifier, reflecting a subset of the data elements required for OTC ISIN</a:t>
            </a:r>
          </a:p>
          <a:p>
            <a:pPr marL="285750" indent="-285750">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rPr>
              <a:t>The DSB </a:t>
            </a:r>
            <a:r>
              <a:rPr lang="en-US">
                <a:solidFill>
                  <a:schemeClr val="tx2"/>
                </a:solidFill>
              </a:rPr>
              <a:t>PC will </a:t>
            </a:r>
            <a:r>
              <a:rPr lang="en-US" dirty="0">
                <a:solidFill>
                  <a:schemeClr val="tx2"/>
                </a:solidFill>
              </a:rPr>
              <a:t>determine the precise definition of each UPI record, so long as the minimum data elements set out by the ISO standard for UPI are satisfied</a:t>
            </a:r>
          </a:p>
        </p:txBody>
      </p:sp>
      <p:sp>
        <p:nvSpPr>
          <p:cNvPr id="7" name="TextBox 6">
            <a:extLst>
              <a:ext uri="{FF2B5EF4-FFF2-40B4-BE49-F238E27FC236}">
                <a16:creationId xmlns:a16="http://schemas.microsoft.com/office/drawing/2014/main" id="{06179F8C-249A-492D-9912-68E8FFF7E8BE}"/>
              </a:ext>
            </a:extLst>
          </p:cNvPr>
          <p:cNvSpPr txBox="1"/>
          <p:nvPr/>
        </p:nvSpPr>
        <p:spPr>
          <a:xfrm>
            <a:off x="459174" y="4129910"/>
            <a:ext cx="6365696" cy="1553199"/>
          </a:xfrm>
          <a:prstGeom prst="rect">
            <a:avLst/>
          </a:prstGeom>
          <a:noFill/>
        </p:spPr>
        <p:txBody>
          <a:bodyPr wrap="square" rtlCol="0" anchor="ctr" anchorCtr="0">
            <a:noAutofit/>
          </a:bodyPr>
          <a:lstStyle/>
          <a:p>
            <a:pPr marL="285750" indent="-285750">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rPr>
              <a:t>The PC therefore can determine whether any given UPI product definition should contain any additional data elements beyond those specified in the UPI ISO standard, if it determines that these additional data elements best represent the key feature set of the product</a:t>
            </a:r>
          </a:p>
        </p:txBody>
      </p:sp>
    </p:spTree>
    <p:extLst>
      <p:ext uri="{BB962C8B-B14F-4D97-AF65-F5344CB8AC3E}">
        <p14:creationId xmlns:p14="http://schemas.microsoft.com/office/powerpoint/2010/main" val="3102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3620-BE16-4064-9B03-3B8B798F8D38}"/>
              </a:ext>
            </a:extLst>
          </p:cNvPr>
          <p:cNvSpPr>
            <a:spLocks noGrp="1"/>
          </p:cNvSpPr>
          <p:nvPr>
            <p:ph type="title"/>
          </p:nvPr>
        </p:nvSpPr>
        <p:spPr>
          <a:xfrm>
            <a:off x="461373" y="726728"/>
            <a:ext cx="9989377" cy="614140"/>
          </a:xfrm>
        </p:spPr>
        <p:txBody>
          <a:bodyPr>
            <a:normAutofit/>
          </a:bodyPr>
          <a:lstStyle/>
          <a:p>
            <a:r>
              <a:rPr lang="en-GB" dirty="0">
                <a:latin typeface="Gill Sans MT" panose="020B0502020104020203" pitchFamily="34" charset="0"/>
              </a:rPr>
              <a:t>3. </a:t>
            </a:r>
            <a:r>
              <a:rPr lang="en-US" dirty="0"/>
              <a:t>Stakeholders:</a:t>
            </a:r>
            <a:r>
              <a:rPr lang="en-GB" dirty="0">
                <a:latin typeface="Gill Sans MT" panose="020B0502020104020203" pitchFamily="34" charset="0"/>
              </a:rPr>
              <a:t> iso standards </a:t>
            </a:r>
            <a:endParaRPr lang="en-US" dirty="0"/>
          </a:p>
        </p:txBody>
      </p:sp>
      <p:sp>
        <p:nvSpPr>
          <p:cNvPr id="3" name="Content Placeholder 2">
            <a:extLst>
              <a:ext uri="{FF2B5EF4-FFF2-40B4-BE49-F238E27FC236}">
                <a16:creationId xmlns:a16="http://schemas.microsoft.com/office/drawing/2014/main" id="{F5ADD534-B150-4D53-A108-333A3DF8B440}"/>
              </a:ext>
            </a:extLst>
          </p:cNvPr>
          <p:cNvSpPr txBox="1">
            <a:spLocks/>
          </p:cNvSpPr>
          <p:nvPr/>
        </p:nvSpPr>
        <p:spPr>
          <a:xfrm>
            <a:off x="417033" y="2377845"/>
            <a:ext cx="11270141" cy="378325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gn="just">
              <a:spcBef>
                <a:spcPts val="0"/>
              </a:spcBef>
              <a:spcAft>
                <a:spcPts val="1200"/>
              </a:spcAft>
              <a:buClr>
                <a:srgbClr val="30AFB8"/>
              </a:buClr>
            </a:pPr>
            <a:endParaRPr lang="en-US">
              <a:solidFill>
                <a:srgbClr val="0070C0"/>
              </a:solidFill>
            </a:endParaRPr>
          </a:p>
        </p:txBody>
      </p:sp>
      <p:sp>
        <p:nvSpPr>
          <p:cNvPr id="13" name="Slide Number Placeholder 3">
            <a:extLst>
              <a:ext uri="{FF2B5EF4-FFF2-40B4-BE49-F238E27FC236}">
                <a16:creationId xmlns:a16="http://schemas.microsoft.com/office/drawing/2014/main" id="{692C2280-A37B-48E5-851E-A7EBDC13E922}"/>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13</a:t>
            </a:fld>
            <a:r>
              <a:rPr lang="en-GB"/>
              <a:t> </a:t>
            </a:r>
          </a:p>
        </p:txBody>
      </p:sp>
      <p:sp>
        <p:nvSpPr>
          <p:cNvPr id="14" name="Footer Placeholder 4">
            <a:extLst>
              <a:ext uri="{FF2B5EF4-FFF2-40B4-BE49-F238E27FC236}">
                <a16:creationId xmlns:a16="http://schemas.microsoft.com/office/drawing/2014/main" id="{FEAD3229-AA19-4495-A87F-52F1005A75C4}"/>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
        <p:nvSpPr>
          <p:cNvPr id="8" name="TextBox 7">
            <a:extLst>
              <a:ext uri="{FF2B5EF4-FFF2-40B4-BE49-F238E27FC236}">
                <a16:creationId xmlns:a16="http://schemas.microsoft.com/office/drawing/2014/main" id="{54EEB845-187F-42CF-80EE-4D4AEB7B1AB6}"/>
              </a:ext>
            </a:extLst>
          </p:cNvPr>
          <p:cNvSpPr txBox="1"/>
          <p:nvPr/>
        </p:nvSpPr>
        <p:spPr>
          <a:xfrm>
            <a:off x="463825" y="1426072"/>
            <a:ext cx="11146983" cy="4705199"/>
          </a:xfrm>
          <a:prstGeom prst="rect">
            <a:avLst/>
          </a:prstGeom>
          <a:noFill/>
        </p:spPr>
        <p:txBody>
          <a:bodyPr wrap="square" rtlCol="0" anchor="t" anchorCtr="0">
            <a:noAutofit/>
          </a:bodyPr>
          <a:lstStyle/>
          <a:p>
            <a:pPr marL="285750" indent="-285750">
              <a:lnSpc>
                <a:spcPct val="125000"/>
              </a:lnSpc>
              <a:spcBef>
                <a:spcPts val="432"/>
              </a:spcBef>
              <a:spcAft>
                <a:spcPts val="800"/>
              </a:spcAft>
              <a:buClr>
                <a:srgbClr val="30AFB8"/>
              </a:buClr>
              <a:buFont typeface="Wingdings" panose="05000000000000000000" pitchFamily="2" charset="2"/>
              <a:buChar char="§"/>
            </a:pPr>
            <a:r>
              <a:rPr lang="en-US" sz="1800" dirty="0">
                <a:solidFill>
                  <a:schemeClr val="tx2"/>
                </a:solidFill>
              </a:rPr>
              <a:t>The DSB PC has commenced a review of the alignment between the data elements contained in the OTC ISIN and the UPI as set out in the </a:t>
            </a:r>
            <a:r>
              <a:rPr lang="en-US" sz="1800" dirty="0">
                <a:solidFill>
                  <a:srgbClr val="0070C0"/>
                </a:solidFill>
                <a:hlinkClick r:id="rId3">
                  <a:extLst>
                    <a:ext uri="{A12FA001-AC4F-418D-AE19-62706E023703}">
                      <ahyp:hlinkClr xmlns:ahyp="http://schemas.microsoft.com/office/drawing/2018/hyperlinkcolor" val="tx"/>
                    </a:ext>
                  </a:extLst>
                </a:hlinkClick>
              </a:rPr>
              <a:t>Technical Guidance Document published by CPMI-IOSCO</a:t>
            </a:r>
            <a:endParaRPr lang="en-US" sz="1800" dirty="0">
              <a:solidFill>
                <a:schemeClr val="tx2"/>
              </a:solidFill>
            </a:endParaRPr>
          </a:p>
          <a:p>
            <a:pPr marL="285750" indent="-285750">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rPr>
              <a:t>A key assumption is that the data elements contained in each of the CFI, UPI, and OTC </a:t>
            </a:r>
            <a:r>
              <a:rPr lang="en-US">
                <a:solidFill>
                  <a:schemeClr val="tx2"/>
                </a:solidFill>
              </a:rPr>
              <a:t>ISIN will </a:t>
            </a:r>
            <a:r>
              <a:rPr lang="en-US" dirty="0">
                <a:solidFill>
                  <a:schemeClr val="tx2"/>
                </a:solidFill>
              </a:rPr>
              <a:t>remain aligned</a:t>
            </a:r>
          </a:p>
          <a:p>
            <a:pPr marL="285750" indent="-285750">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rPr>
              <a:t>This approach is endorsed by the DSB PC as it allows market practitioners to readily understand the relationship between the various standards, and also more efficiently seek to create and/or search for data to assist with their global regulatory reporting obligations </a:t>
            </a:r>
          </a:p>
          <a:p>
            <a:pPr marL="285750" indent="-285750">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rPr>
              <a:t>The DSB </a:t>
            </a:r>
            <a:r>
              <a:rPr lang="en-US">
                <a:solidFill>
                  <a:schemeClr val="tx2"/>
                </a:solidFill>
              </a:rPr>
              <a:t>PC will </a:t>
            </a:r>
            <a:r>
              <a:rPr lang="en-US" dirty="0">
                <a:solidFill>
                  <a:schemeClr val="tx2"/>
                </a:solidFill>
              </a:rPr>
              <a:t>work with the ROC to resolve any concerns with respect to alignment of the CFI, UPI and OTC ISIN</a:t>
            </a:r>
          </a:p>
          <a:p>
            <a:pPr marL="285750" indent="-285750">
              <a:lnSpc>
                <a:spcPct val="125000"/>
              </a:lnSpc>
              <a:spcBef>
                <a:spcPts val="432"/>
              </a:spcBef>
              <a:spcAft>
                <a:spcPts val="800"/>
              </a:spcAft>
              <a:buClr>
                <a:srgbClr val="30AFB8"/>
              </a:buClr>
              <a:buFont typeface="Wingdings" panose="05000000000000000000" pitchFamily="2" charset="2"/>
              <a:buChar char="§"/>
            </a:pPr>
            <a:r>
              <a:rPr lang="en-US" b="1" dirty="0">
                <a:solidFill>
                  <a:schemeClr val="tx2"/>
                </a:solidFill>
              </a:rPr>
              <a:t>It is expected that all OTC derivatives that are reportable to regulators could have one or more of the CFI, UPI and OTC ISIN – an approach supported by the DSB’s data architecture</a:t>
            </a:r>
          </a:p>
        </p:txBody>
      </p:sp>
    </p:spTree>
    <p:extLst>
      <p:ext uri="{BB962C8B-B14F-4D97-AF65-F5344CB8AC3E}">
        <p14:creationId xmlns:p14="http://schemas.microsoft.com/office/powerpoint/2010/main" val="3777574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3620-BE16-4064-9B03-3B8B798F8D38}"/>
              </a:ext>
            </a:extLst>
          </p:cNvPr>
          <p:cNvSpPr>
            <a:spLocks noGrp="1"/>
          </p:cNvSpPr>
          <p:nvPr>
            <p:ph type="title"/>
          </p:nvPr>
        </p:nvSpPr>
        <p:spPr>
          <a:xfrm>
            <a:off x="471647" y="716455"/>
            <a:ext cx="9989377" cy="614140"/>
          </a:xfrm>
        </p:spPr>
        <p:txBody>
          <a:bodyPr/>
          <a:lstStyle/>
          <a:p>
            <a:r>
              <a:rPr lang="en-US" dirty="0"/>
              <a:t>3. Stakeholders: industry consultation</a:t>
            </a:r>
          </a:p>
        </p:txBody>
      </p:sp>
      <p:sp>
        <p:nvSpPr>
          <p:cNvPr id="13" name="Slide Number Placeholder 3">
            <a:extLst>
              <a:ext uri="{FF2B5EF4-FFF2-40B4-BE49-F238E27FC236}">
                <a16:creationId xmlns:a16="http://schemas.microsoft.com/office/drawing/2014/main" id="{692C2280-A37B-48E5-851E-A7EBDC13E922}"/>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14</a:t>
            </a:fld>
            <a:r>
              <a:rPr lang="en-GB"/>
              <a:t> </a:t>
            </a:r>
          </a:p>
        </p:txBody>
      </p:sp>
      <p:sp>
        <p:nvSpPr>
          <p:cNvPr id="14" name="Footer Placeholder 4">
            <a:extLst>
              <a:ext uri="{FF2B5EF4-FFF2-40B4-BE49-F238E27FC236}">
                <a16:creationId xmlns:a16="http://schemas.microsoft.com/office/drawing/2014/main" id="{FEAD3229-AA19-4495-A87F-52F1005A75C4}"/>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
        <p:nvSpPr>
          <p:cNvPr id="20" name="TextBox 19">
            <a:extLst>
              <a:ext uri="{FF2B5EF4-FFF2-40B4-BE49-F238E27FC236}">
                <a16:creationId xmlns:a16="http://schemas.microsoft.com/office/drawing/2014/main" id="{70C3D3FB-0175-46BC-99D1-8FC0F4134E4E}"/>
              </a:ext>
            </a:extLst>
          </p:cNvPr>
          <p:cNvSpPr txBox="1"/>
          <p:nvPr/>
        </p:nvSpPr>
        <p:spPr>
          <a:xfrm>
            <a:off x="459778" y="1500705"/>
            <a:ext cx="11029615" cy="4629160"/>
          </a:xfrm>
          <a:prstGeom prst="rect">
            <a:avLst/>
          </a:prstGeom>
          <a:noFill/>
          <a:ln>
            <a:noFill/>
          </a:ln>
        </p:spPr>
        <p:txBody>
          <a:bodyPr wrap="square" rtlCol="0" anchor="t" anchorCtr="0">
            <a:noAutofit/>
          </a:bodyPr>
          <a:lstStyle/>
          <a:p>
            <a:pPr marL="285750" indent="-285750" fontAlgn="base">
              <a:lnSpc>
                <a:spcPct val="125000"/>
              </a:lnSpc>
              <a:spcBef>
                <a:spcPts val="432"/>
              </a:spcBef>
              <a:spcAft>
                <a:spcPts val="800"/>
              </a:spcAft>
              <a:buClr>
                <a:srgbClr val="30AFB8"/>
              </a:buClr>
              <a:buFont typeface="Wingdings" panose="05000000000000000000" pitchFamily="2" charset="2"/>
              <a:buChar char="§"/>
            </a:pPr>
            <a:r>
              <a:rPr lang="en-GB" dirty="0">
                <a:solidFill>
                  <a:schemeClr val="tx2"/>
                </a:solidFill>
                <a:latin typeface="+mj-lt"/>
              </a:rPr>
              <a:t>The first UPI Fee Model Consultation closed on 5 March 2021, responses are publicly available on the DSB website</a:t>
            </a:r>
          </a:p>
          <a:p>
            <a:pPr marL="285750" indent="-285750" fontAlgn="base">
              <a:lnSpc>
                <a:spcPct val="125000"/>
              </a:lnSpc>
              <a:spcBef>
                <a:spcPts val="432"/>
              </a:spcBef>
              <a:spcAft>
                <a:spcPts val="800"/>
              </a:spcAft>
              <a:buClr>
                <a:srgbClr val="30AFB8"/>
              </a:buClr>
              <a:buFont typeface="Wingdings" panose="05000000000000000000" pitchFamily="2" charset="2"/>
              <a:buChar char="§"/>
            </a:pPr>
            <a:r>
              <a:rPr lang="en-GB" dirty="0">
                <a:solidFill>
                  <a:schemeClr val="tx2"/>
                </a:solidFill>
                <a:latin typeface="+mj-lt"/>
              </a:rPr>
              <a:t>The </a:t>
            </a:r>
            <a:r>
              <a:rPr lang="en-GB" dirty="0">
                <a:solidFill>
                  <a:srgbClr val="0070C0"/>
                </a:solidFill>
                <a:hlinkClick r:id="rId3">
                  <a:extLst>
                    <a:ext uri="{A12FA001-AC4F-418D-AE19-62706E023703}">
                      <ahyp:hlinkClr xmlns:ahyp="http://schemas.microsoft.com/office/drawing/2018/hyperlinkcolor" val="tx"/>
                    </a:ext>
                  </a:extLst>
                </a:hlinkClick>
              </a:rPr>
              <a:t>second UPI Fee Model Consultation</a:t>
            </a:r>
            <a:r>
              <a:rPr lang="en-GB" dirty="0">
                <a:solidFill>
                  <a:srgbClr val="0070C0"/>
                </a:solidFill>
              </a:rPr>
              <a:t> </a:t>
            </a:r>
            <a:r>
              <a:rPr lang="en-GB" dirty="0">
                <a:solidFill>
                  <a:schemeClr val="tx2"/>
                </a:solidFill>
                <a:latin typeface="+mj-lt"/>
              </a:rPr>
              <a:t>opened 10 May and closes 9 July 2021. Highlights include -</a:t>
            </a:r>
          </a:p>
          <a:p>
            <a:pPr marL="630238" indent="-358775" fontAlgn="base">
              <a:lnSpc>
                <a:spcPct val="125000"/>
              </a:lnSpc>
              <a:spcBef>
                <a:spcPts val="432"/>
              </a:spcBef>
              <a:spcAft>
                <a:spcPts val="800"/>
              </a:spcAft>
              <a:buClr>
                <a:srgbClr val="30AFB8"/>
              </a:buClr>
              <a:buFont typeface="Wingdings" panose="05000000000000000000" pitchFamily="2" charset="2"/>
              <a:buChar char="v"/>
            </a:pPr>
            <a:r>
              <a:rPr lang="en-GB" dirty="0">
                <a:solidFill>
                  <a:schemeClr val="tx2"/>
                </a:solidFill>
                <a:latin typeface="+mj-lt"/>
              </a:rPr>
              <a:t>A summary of responses from the first consultation for each question</a:t>
            </a:r>
          </a:p>
          <a:p>
            <a:pPr marL="630238" indent="-358775" fontAlgn="base">
              <a:lnSpc>
                <a:spcPct val="125000"/>
              </a:lnSpc>
              <a:spcBef>
                <a:spcPts val="432"/>
              </a:spcBef>
              <a:spcAft>
                <a:spcPts val="800"/>
              </a:spcAft>
              <a:buClr>
                <a:srgbClr val="30AFB8"/>
              </a:buClr>
              <a:buFont typeface="Wingdings" panose="05000000000000000000" pitchFamily="2" charset="2"/>
              <a:buChar char="v"/>
            </a:pPr>
            <a:r>
              <a:rPr lang="en-GB" dirty="0">
                <a:solidFill>
                  <a:schemeClr val="tx2"/>
                </a:solidFill>
                <a:latin typeface="+mj-lt"/>
              </a:rPr>
              <a:t>A revision of user number projections based on feedback received to the consultation, as well as additional feedback received from ROC members with respect to UPI implementation plans</a:t>
            </a:r>
          </a:p>
          <a:p>
            <a:pPr marL="630238" indent="-358775" fontAlgn="base">
              <a:lnSpc>
                <a:spcPct val="125000"/>
              </a:lnSpc>
              <a:spcBef>
                <a:spcPts val="432"/>
              </a:spcBef>
              <a:spcAft>
                <a:spcPts val="800"/>
              </a:spcAft>
              <a:buClr>
                <a:srgbClr val="30AFB8"/>
              </a:buClr>
              <a:buFont typeface="Wingdings" panose="05000000000000000000" pitchFamily="2" charset="2"/>
              <a:buChar char="v"/>
            </a:pPr>
            <a:r>
              <a:rPr lang="en-GB" dirty="0">
                <a:solidFill>
                  <a:schemeClr val="tx2"/>
                </a:solidFill>
                <a:latin typeface="+mj-lt"/>
              </a:rPr>
              <a:t>Questions relate to user estimates, forecast workflows for users, file download timing, cost projections and associated user fee estimates, cost allocation policy, user agreement duration, and the amortisation approach </a:t>
            </a:r>
          </a:p>
          <a:p>
            <a:pPr marL="285750" indent="-285750" fontAlgn="base">
              <a:lnSpc>
                <a:spcPct val="125000"/>
              </a:lnSpc>
              <a:spcBef>
                <a:spcPts val="432"/>
              </a:spcBef>
              <a:spcAft>
                <a:spcPts val="800"/>
              </a:spcAft>
              <a:buClr>
                <a:srgbClr val="30AFB8"/>
              </a:buClr>
              <a:buFont typeface="Wingdings" panose="05000000000000000000" pitchFamily="2" charset="2"/>
              <a:buChar char="§"/>
            </a:pPr>
            <a:r>
              <a:rPr lang="en-GB" dirty="0">
                <a:solidFill>
                  <a:schemeClr val="tx2"/>
                </a:solidFill>
                <a:latin typeface="+mj-lt"/>
              </a:rPr>
              <a:t>The Final UPI Fee Model Consultation Report will be published on 27 September 2021</a:t>
            </a:r>
          </a:p>
          <a:p>
            <a:pPr marL="285750" indent="-285750" fontAlgn="base">
              <a:lnSpc>
                <a:spcPct val="125000"/>
              </a:lnSpc>
              <a:spcBef>
                <a:spcPts val="432"/>
              </a:spcBef>
              <a:spcAft>
                <a:spcPts val="800"/>
              </a:spcAft>
              <a:buClr>
                <a:srgbClr val="30AFB8"/>
              </a:buClr>
              <a:buFont typeface="Wingdings" panose="05000000000000000000" pitchFamily="2" charset="2"/>
              <a:buChar char="§"/>
            </a:pPr>
            <a:r>
              <a:rPr lang="en-GB" dirty="0">
                <a:solidFill>
                  <a:schemeClr val="tx2"/>
                </a:solidFill>
                <a:latin typeface="+mj-lt"/>
              </a:rPr>
              <a:t>Consultation on the Legal Terms and Conditions is anticipated to open in Q4 2021</a:t>
            </a:r>
          </a:p>
        </p:txBody>
      </p:sp>
    </p:spTree>
    <p:extLst>
      <p:ext uri="{BB962C8B-B14F-4D97-AF65-F5344CB8AC3E}">
        <p14:creationId xmlns:p14="http://schemas.microsoft.com/office/powerpoint/2010/main" val="187400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3620-BE16-4064-9B03-3B8B798F8D38}"/>
              </a:ext>
            </a:extLst>
          </p:cNvPr>
          <p:cNvSpPr>
            <a:spLocks noGrp="1"/>
          </p:cNvSpPr>
          <p:nvPr>
            <p:ph type="title"/>
          </p:nvPr>
        </p:nvSpPr>
        <p:spPr>
          <a:xfrm>
            <a:off x="461373" y="716454"/>
            <a:ext cx="9989377" cy="614140"/>
          </a:xfrm>
        </p:spPr>
        <p:txBody>
          <a:bodyPr>
            <a:normAutofit/>
          </a:bodyPr>
          <a:lstStyle/>
          <a:p>
            <a:r>
              <a:rPr lang="en-US" dirty="0"/>
              <a:t>4. user access and workflows</a:t>
            </a:r>
          </a:p>
        </p:txBody>
      </p:sp>
      <p:sp>
        <p:nvSpPr>
          <p:cNvPr id="13" name="Slide Number Placeholder 3">
            <a:extLst>
              <a:ext uri="{FF2B5EF4-FFF2-40B4-BE49-F238E27FC236}">
                <a16:creationId xmlns:a16="http://schemas.microsoft.com/office/drawing/2014/main" id="{692C2280-A37B-48E5-851E-A7EBDC13E922}"/>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15</a:t>
            </a:fld>
            <a:r>
              <a:rPr lang="en-GB"/>
              <a:t> </a:t>
            </a:r>
          </a:p>
        </p:txBody>
      </p:sp>
      <p:sp>
        <p:nvSpPr>
          <p:cNvPr id="14" name="Footer Placeholder 4">
            <a:extLst>
              <a:ext uri="{FF2B5EF4-FFF2-40B4-BE49-F238E27FC236}">
                <a16:creationId xmlns:a16="http://schemas.microsoft.com/office/drawing/2014/main" id="{FEAD3229-AA19-4495-A87F-52F1005A75C4}"/>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grpSp>
        <p:nvGrpSpPr>
          <p:cNvPr id="19" name="Group 18">
            <a:extLst>
              <a:ext uri="{FF2B5EF4-FFF2-40B4-BE49-F238E27FC236}">
                <a16:creationId xmlns:a16="http://schemas.microsoft.com/office/drawing/2014/main" id="{CEAF1163-1E3C-4DCE-B11C-2C18F3D32AFB}"/>
              </a:ext>
            </a:extLst>
          </p:cNvPr>
          <p:cNvGrpSpPr>
            <a:grpSpLocks noChangeAspect="1"/>
          </p:cNvGrpSpPr>
          <p:nvPr/>
        </p:nvGrpSpPr>
        <p:grpSpPr>
          <a:xfrm>
            <a:off x="1042581" y="1668554"/>
            <a:ext cx="10101495" cy="4248000"/>
            <a:chOff x="1595439" y="2381500"/>
            <a:chExt cx="8996365" cy="3783257"/>
          </a:xfrm>
        </p:grpSpPr>
        <p:sp>
          <p:nvSpPr>
            <p:cNvPr id="4" name="Flowchart: Magnetic Disk 3">
              <a:extLst>
                <a:ext uri="{FF2B5EF4-FFF2-40B4-BE49-F238E27FC236}">
                  <a16:creationId xmlns:a16="http://schemas.microsoft.com/office/drawing/2014/main" id="{D7205FAB-565F-4A7F-972C-D0C0007B61A2}"/>
                </a:ext>
              </a:extLst>
            </p:cNvPr>
            <p:cNvSpPr/>
            <p:nvPr/>
          </p:nvSpPr>
          <p:spPr>
            <a:xfrm>
              <a:off x="6715129" y="2381500"/>
              <a:ext cx="3876675" cy="3783257"/>
            </a:xfrm>
            <a:prstGeom prst="flowChartMagneticDisk">
              <a:avLst/>
            </a:prstGeom>
            <a:gradFill flip="none" rotWithShape="1">
              <a:gsLst>
                <a:gs pos="0">
                  <a:srgbClr val="30AFB8">
                    <a:shade val="30000"/>
                    <a:satMod val="115000"/>
                  </a:srgbClr>
                </a:gs>
                <a:gs pos="50000">
                  <a:srgbClr val="30AFB8">
                    <a:shade val="67500"/>
                    <a:satMod val="115000"/>
                  </a:srgbClr>
                </a:gs>
                <a:gs pos="100000">
                  <a:srgbClr val="30AFB8">
                    <a:shade val="100000"/>
                    <a:satMod val="115000"/>
                  </a:srgb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25000"/>
                </a:lnSpc>
                <a:spcAft>
                  <a:spcPts val="600"/>
                </a:spcAft>
                <a:buFont typeface="Arial" panose="020B0604020202020204" pitchFamily="34" charset="0"/>
                <a:buChar char="•"/>
              </a:pPr>
              <a:endParaRPr lang="en-GB" sz="2400">
                <a:solidFill>
                  <a:schemeClr val="bg1"/>
                </a:solidFill>
              </a:endParaRPr>
            </a:p>
          </p:txBody>
        </p:sp>
        <p:sp>
          <p:nvSpPr>
            <p:cNvPr id="5" name="Rectangle: Rounded Corners 4">
              <a:extLst>
                <a:ext uri="{FF2B5EF4-FFF2-40B4-BE49-F238E27FC236}">
                  <a16:creationId xmlns:a16="http://schemas.microsoft.com/office/drawing/2014/main" id="{CAD6EBC4-13E4-49BE-BA8F-FC9239F88083}"/>
                </a:ext>
              </a:extLst>
            </p:cNvPr>
            <p:cNvSpPr/>
            <p:nvPr/>
          </p:nvSpPr>
          <p:spPr>
            <a:xfrm>
              <a:off x="1595439" y="3797985"/>
              <a:ext cx="2495550" cy="942975"/>
            </a:xfrm>
            <a:prstGeom prst="round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Market Participant</a:t>
              </a:r>
              <a:endParaRPr lang="en-GB" sz="2400"/>
            </a:p>
          </p:txBody>
        </p:sp>
        <p:sp>
          <p:nvSpPr>
            <p:cNvPr id="7" name="TextBox 6">
              <a:extLst>
                <a:ext uri="{FF2B5EF4-FFF2-40B4-BE49-F238E27FC236}">
                  <a16:creationId xmlns:a16="http://schemas.microsoft.com/office/drawing/2014/main" id="{968A06BB-F855-4BEB-8823-04052ADABF6B}"/>
                </a:ext>
              </a:extLst>
            </p:cNvPr>
            <p:cNvSpPr txBox="1"/>
            <p:nvPr/>
          </p:nvSpPr>
          <p:spPr>
            <a:xfrm>
              <a:off x="8148636" y="2691140"/>
              <a:ext cx="1019175" cy="520799"/>
            </a:xfrm>
            <a:prstGeom prst="rect">
              <a:avLst/>
            </a:prstGeom>
            <a:noFill/>
          </p:spPr>
          <p:txBody>
            <a:bodyPr wrap="square" rtlCol="0">
              <a:spAutoFit/>
            </a:bodyPr>
            <a:lstStyle/>
            <a:p>
              <a:r>
                <a:rPr lang="en-US" sz="3200" b="1">
                  <a:solidFill>
                    <a:schemeClr val="bg1"/>
                  </a:solidFill>
                </a:rPr>
                <a:t>DSB</a:t>
              </a:r>
              <a:endParaRPr lang="en-GB" sz="3200" b="1">
                <a:solidFill>
                  <a:schemeClr val="bg1"/>
                </a:solidFill>
              </a:endParaRPr>
            </a:p>
          </p:txBody>
        </p:sp>
        <p:sp>
          <p:nvSpPr>
            <p:cNvPr id="9" name="TextBox 8">
              <a:extLst>
                <a:ext uri="{FF2B5EF4-FFF2-40B4-BE49-F238E27FC236}">
                  <a16:creationId xmlns:a16="http://schemas.microsoft.com/office/drawing/2014/main" id="{E69FA93D-7325-42F8-95AC-C9E02AEB4F63}"/>
                </a:ext>
              </a:extLst>
            </p:cNvPr>
            <p:cNvSpPr txBox="1"/>
            <p:nvPr/>
          </p:nvSpPr>
          <p:spPr>
            <a:xfrm>
              <a:off x="6875983" y="3241978"/>
              <a:ext cx="3643314" cy="2466945"/>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400" b="1" dirty="0">
                  <a:solidFill>
                    <a:schemeClr val="bg1"/>
                  </a:solidFill>
                </a:rPr>
                <a:t>Web interface </a:t>
              </a:r>
              <a:r>
                <a:rPr lang="en-US" sz="2400" dirty="0">
                  <a:solidFill>
                    <a:schemeClr val="bg1"/>
                  </a:solidFill>
                </a:rPr>
                <a:t>(manual, use) </a:t>
              </a:r>
            </a:p>
            <a:p>
              <a:pPr marL="285750" indent="-285750">
                <a:spcAft>
                  <a:spcPts val="1800"/>
                </a:spcAft>
                <a:buFont typeface="Arial" panose="020B0604020202020204" pitchFamily="34" charset="0"/>
                <a:buChar char="•"/>
              </a:pPr>
              <a:r>
                <a:rPr lang="en-US" sz="2400" b="1" dirty="0">
                  <a:solidFill>
                    <a:schemeClr val="bg1"/>
                  </a:solidFill>
                </a:rPr>
                <a:t>Programmatic Interface</a:t>
              </a:r>
              <a:r>
                <a:rPr lang="en-US" sz="2400" dirty="0">
                  <a:solidFill>
                    <a:schemeClr val="bg1"/>
                  </a:solidFill>
                </a:rPr>
                <a:t> (systematic, repeated use) </a:t>
              </a:r>
            </a:p>
            <a:p>
              <a:pPr marL="285750" indent="-285750">
                <a:spcAft>
                  <a:spcPts val="1800"/>
                </a:spcAft>
                <a:buFont typeface="Arial" panose="020B0604020202020204" pitchFamily="34" charset="0"/>
                <a:buChar char="•"/>
              </a:pPr>
              <a:r>
                <a:rPr lang="en-US" sz="2400" b="1" dirty="0">
                  <a:solidFill>
                    <a:schemeClr val="bg1"/>
                  </a:solidFill>
                </a:rPr>
                <a:t>File Download </a:t>
              </a:r>
              <a:r>
                <a:rPr lang="en-US" sz="2400" dirty="0">
                  <a:solidFill>
                    <a:schemeClr val="bg1"/>
                  </a:solidFill>
                </a:rPr>
                <a:t>(periodic publication of UPI records) </a:t>
              </a:r>
              <a:endParaRPr lang="en-GB" sz="2400" dirty="0">
                <a:solidFill>
                  <a:schemeClr val="bg1"/>
                </a:solidFill>
              </a:endParaRPr>
            </a:p>
          </p:txBody>
        </p:sp>
        <p:cxnSp>
          <p:nvCxnSpPr>
            <p:cNvPr id="8" name="Connector: Elbow 7">
              <a:extLst>
                <a:ext uri="{FF2B5EF4-FFF2-40B4-BE49-F238E27FC236}">
                  <a16:creationId xmlns:a16="http://schemas.microsoft.com/office/drawing/2014/main" id="{670D6192-1FC0-4F73-9A11-E469CE586C74}"/>
                </a:ext>
              </a:extLst>
            </p:cNvPr>
            <p:cNvCxnSpPr>
              <a:cxnSpLocks/>
              <a:stCxn id="5" idx="0"/>
            </p:cNvCxnSpPr>
            <p:nvPr/>
          </p:nvCxnSpPr>
          <p:spPr>
            <a:xfrm rot="5400000" flipH="1" flipV="1">
              <a:off x="4490907" y="1564248"/>
              <a:ext cx="586046" cy="3881431"/>
            </a:xfrm>
            <a:prstGeom prst="bentConnector2">
              <a:avLst/>
            </a:prstGeom>
            <a:ln w="76200">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17" name="Connector: Elbow 16">
              <a:extLst>
                <a:ext uri="{FF2B5EF4-FFF2-40B4-BE49-F238E27FC236}">
                  <a16:creationId xmlns:a16="http://schemas.microsoft.com/office/drawing/2014/main" id="{5C14267A-5348-4B93-B8C4-F8481CB6CE97}"/>
                </a:ext>
              </a:extLst>
            </p:cNvPr>
            <p:cNvCxnSpPr>
              <a:stCxn id="5" idx="2"/>
            </p:cNvCxnSpPr>
            <p:nvPr/>
          </p:nvCxnSpPr>
          <p:spPr>
            <a:xfrm rot="16200000" flipH="1">
              <a:off x="4521846" y="3062327"/>
              <a:ext cx="519409" cy="3876673"/>
            </a:xfrm>
            <a:prstGeom prst="bentConnector2">
              <a:avLst/>
            </a:prstGeom>
            <a:ln w="76200">
              <a:solidFill>
                <a:schemeClr val="accent2">
                  <a:lumMod val="60000"/>
                  <a:lumOff val="40000"/>
                </a:schemeClr>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8" name="Flowchart: Multidocument 17">
              <a:extLst>
                <a:ext uri="{FF2B5EF4-FFF2-40B4-BE49-F238E27FC236}">
                  <a16:creationId xmlns:a16="http://schemas.microsoft.com/office/drawing/2014/main" id="{4C22EF0E-CA27-4BA0-B9BB-D990FE92EA9F}"/>
                </a:ext>
              </a:extLst>
            </p:cNvPr>
            <p:cNvSpPr/>
            <p:nvPr/>
          </p:nvSpPr>
          <p:spPr>
            <a:xfrm>
              <a:off x="3895203" y="4982870"/>
              <a:ext cx="1895877" cy="813890"/>
            </a:xfrm>
            <a:prstGeom prst="flowChartMultidocumen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Via Intermediaries</a:t>
              </a:r>
              <a:endParaRPr lang="en-GB" sz="2000" dirty="0"/>
            </a:p>
          </p:txBody>
        </p:sp>
      </p:grpSp>
      <p:sp>
        <p:nvSpPr>
          <p:cNvPr id="16" name="Flowchart: Multidocument 15">
            <a:extLst>
              <a:ext uri="{FF2B5EF4-FFF2-40B4-BE49-F238E27FC236}">
                <a16:creationId xmlns:a16="http://schemas.microsoft.com/office/drawing/2014/main" id="{296951D9-B285-44B6-A15D-E79A383CDF03}"/>
              </a:ext>
            </a:extLst>
          </p:cNvPr>
          <p:cNvSpPr/>
          <p:nvPr/>
        </p:nvSpPr>
        <p:spPr>
          <a:xfrm>
            <a:off x="3624852" y="2218894"/>
            <a:ext cx="2128770" cy="913870"/>
          </a:xfrm>
          <a:prstGeom prst="flowChartMultidocumen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Direct Connections</a:t>
            </a:r>
            <a:endParaRPr lang="en-GB" sz="2000" dirty="0"/>
          </a:p>
        </p:txBody>
      </p:sp>
    </p:spTree>
    <p:extLst>
      <p:ext uri="{BB962C8B-B14F-4D97-AF65-F5344CB8AC3E}">
        <p14:creationId xmlns:p14="http://schemas.microsoft.com/office/powerpoint/2010/main" val="329685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076D-DF47-46F0-AADA-D22FD552F314}"/>
              </a:ext>
            </a:extLst>
          </p:cNvPr>
          <p:cNvSpPr>
            <a:spLocks noGrp="1"/>
          </p:cNvSpPr>
          <p:nvPr>
            <p:ph type="title"/>
          </p:nvPr>
        </p:nvSpPr>
        <p:spPr>
          <a:xfrm>
            <a:off x="461373" y="728852"/>
            <a:ext cx="11149434" cy="614140"/>
          </a:xfrm>
        </p:spPr>
        <p:txBody>
          <a:bodyPr/>
          <a:lstStyle/>
          <a:p>
            <a:r>
              <a:rPr lang="en-US" dirty="0"/>
              <a:t>4. user access and workflows</a:t>
            </a:r>
            <a:endParaRPr lang="en-GB" dirty="0"/>
          </a:p>
        </p:txBody>
      </p:sp>
      <p:sp>
        <p:nvSpPr>
          <p:cNvPr id="3" name="Content Placeholder 2">
            <a:extLst>
              <a:ext uri="{FF2B5EF4-FFF2-40B4-BE49-F238E27FC236}">
                <a16:creationId xmlns:a16="http://schemas.microsoft.com/office/drawing/2014/main" id="{A3856F47-7AF5-4370-B13A-7CF04CAFCC52}"/>
              </a:ext>
            </a:extLst>
          </p:cNvPr>
          <p:cNvSpPr>
            <a:spLocks noGrp="1"/>
          </p:cNvSpPr>
          <p:nvPr>
            <p:ph idx="1"/>
          </p:nvPr>
        </p:nvSpPr>
        <p:spPr>
          <a:xfrm>
            <a:off x="461374" y="1391920"/>
            <a:ext cx="11149434" cy="4854387"/>
          </a:xfrm>
        </p:spPr>
        <p:txBody>
          <a:bodyPr anchor="t" anchorCtr="0">
            <a:noAutofit/>
          </a:bodyPr>
          <a:lstStyle/>
          <a:p>
            <a:pPr marL="0" indent="0">
              <a:buNone/>
            </a:pPr>
            <a:r>
              <a:rPr lang="en-US" b="1" dirty="0"/>
              <a:t>UPI </a:t>
            </a:r>
            <a:r>
              <a:rPr lang="en-US" b="1"/>
              <a:t>Users will </a:t>
            </a:r>
            <a:r>
              <a:rPr lang="en-US" b="1" dirty="0"/>
              <a:t>be able to: </a:t>
            </a:r>
          </a:p>
          <a:p>
            <a:pPr lvl="1"/>
            <a:r>
              <a:rPr lang="en-GB" dirty="0"/>
              <a:t>Create records </a:t>
            </a:r>
          </a:p>
          <a:p>
            <a:pPr lvl="1"/>
            <a:r>
              <a:rPr lang="en-GB" dirty="0"/>
              <a:t>Search for records </a:t>
            </a:r>
          </a:p>
          <a:p>
            <a:pPr lvl="1"/>
            <a:r>
              <a:rPr lang="en-GB" dirty="0"/>
              <a:t>Subscribe to receive newly created and/or updated records </a:t>
            </a:r>
          </a:p>
          <a:p>
            <a:pPr lvl="1"/>
            <a:r>
              <a:rPr lang="en-GB" dirty="0"/>
              <a:t>Download individual records </a:t>
            </a:r>
          </a:p>
          <a:p>
            <a:pPr lvl="1">
              <a:spcAft>
                <a:spcPts val="1200"/>
              </a:spcAft>
            </a:pPr>
            <a:r>
              <a:rPr lang="en-GB" dirty="0"/>
              <a:t>Download regularly published delta files </a:t>
            </a:r>
          </a:p>
          <a:p>
            <a:pPr marL="0" indent="0">
              <a:lnSpc>
                <a:spcPct val="125000"/>
              </a:lnSpc>
              <a:spcAft>
                <a:spcPts val="600"/>
              </a:spcAft>
              <a:buNone/>
            </a:pPr>
            <a:r>
              <a:rPr lang="en-US" b="1" dirty="0">
                <a:solidFill>
                  <a:schemeClr val="tx2"/>
                </a:solidFill>
              </a:rPr>
              <a:t>The </a:t>
            </a:r>
            <a:r>
              <a:rPr lang="en-US" b="1">
                <a:solidFill>
                  <a:schemeClr val="tx2"/>
                </a:solidFill>
              </a:rPr>
              <a:t>DSB will </a:t>
            </a:r>
            <a:r>
              <a:rPr lang="en-US" b="1" dirty="0">
                <a:solidFill>
                  <a:schemeClr val="tx2"/>
                </a:solidFill>
              </a:rPr>
              <a:t>support 3 types of workflows:</a:t>
            </a:r>
          </a:p>
          <a:p>
            <a:pPr marL="576000" lvl="2">
              <a:lnSpc>
                <a:spcPct val="125000"/>
              </a:lnSpc>
            </a:pPr>
            <a:r>
              <a:rPr lang="en-US" sz="1600" dirty="0"/>
              <a:t>CFI, FISN and UPI only</a:t>
            </a:r>
          </a:p>
          <a:p>
            <a:pPr marL="576000" lvl="2">
              <a:lnSpc>
                <a:spcPct val="125000"/>
              </a:lnSpc>
            </a:pPr>
            <a:r>
              <a:rPr lang="en-US" sz="1600" dirty="0"/>
              <a:t>CFI, FISN, and OTC ISIN only </a:t>
            </a:r>
          </a:p>
          <a:p>
            <a:pPr marL="576000" lvl="2">
              <a:lnSpc>
                <a:spcPct val="125000"/>
              </a:lnSpc>
              <a:spcAft>
                <a:spcPts val="1200"/>
              </a:spcAft>
            </a:pPr>
            <a:r>
              <a:rPr lang="en-US" sz="1600" dirty="0"/>
              <a:t>CFI, FISN, UPI, and OTC ISIN together (fully mapped data) </a:t>
            </a:r>
          </a:p>
          <a:p>
            <a:pPr marL="0" indent="0">
              <a:buNone/>
            </a:pPr>
            <a:r>
              <a:rPr lang="en-GB" b="1" dirty="0"/>
              <a:t>Users need to decide which of the above workflows they need before connecting to the DSB.</a:t>
            </a:r>
            <a:r>
              <a:rPr lang="en-GB" dirty="0"/>
              <a:t> </a:t>
            </a:r>
          </a:p>
        </p:txBody>
      </p:sp>
      <p:sp>
        <p:nvSpPr>
          <p:cNvPr id="5" name="Slide Number Placeholder 3">
            <a:extLst>
              <a:ext uri="{FF2B5EF4-FFF2-40B4-BE49-F238E27FC236}">
                <a16:creationId xmlns:a16="http://schemas.microsoft.com/office/drawing/2014/main" id="{666DFA97-BBF2-48DB-AADF-0C53244C776A}"/>
              </a:ext>
            </a:extLst>
          </p:cNvPr>
          <p:cNvSpPr txBox="1">
            <a:spLocks/>
          </p:cNvSpPr>
          <p:nvPr/>
        </p:nvSpPr>
        <p:spPr>
          <a:xfrm>
            <a:off x="10558300" y="624630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Page </a:t>
            </a:r>
            <a:fld id="{ABEA20BA-2106-4EF4-BFC3-E7113DDF495F}" type="slidenum">
              <a:rPr lang="en-GB" smtClean="0"/>
              <a:pPr>
                <a:defRPr/>
              </a:pPr>
              <a:t>16</a:t>
            </a:fld>
            <a:r>
              <a:rPr lang="en-GB"/>
              <a:t> </a:t>
            </a:r>
          </a:p>
        </p:txBody>
      </p:sp>
      <p:sp>
        <p:nvSpPr>
          <p:cNvPr id="6" name="Footer Placeholder 4">
            <a:extLst>
              <a:ext uri="{FF2B5EF4-FFF2-40B4-BE49-F238E27FC236}">
                <a16:creationId xmlns:a16="http://schemas.microsoft.com/office/drawing/2014/main" id="{4B35F5BC-1670-4A8D-B801-DB1B16DDDA75}"/>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DSB 2021</a:t>
            </a:r>
          </a:p>
        </p:txBody>
      </p:sp>
    </p:spTree>
    <p:extLst>
      <p:ext uri="{BB962C8B-B14F-4D97-AF65-F5344CB8AC3E}">
        <p14:creationId xmlns:p14="http://schemas.microsoft.com/office/powerpoint/2010/main" val="364360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3620-BE16-4064-9B03-3B8B798F8D38}"/>
              </a:ext>
            </a:extLst>
          </p:cNvPr>
          <p:cNvSpPr>
            <a:spLocks noGrp="1"/>
          </p:cNvSpPr>
          <p:nvPr>
            <p:ph type="title"/>
          </p:nvPr>
        </p:nvSpPr>
        <p:spPr>
          <a:xfrm>
            <a:off x="461373" y="726728"/>
            <a:ext cx="9989377" cy="614140"/>
          </a:xfrm>
        </p:spPr>
        <p:txBody>
          <a:bodyPr>
            <a:normAutofit/>
          </a:bodyPr>
          <a:lstStyle/>
          <a:p>
            <a:r>
              <a:rPr lang="en-US" dirty="0"/>
              <a:t>4. user access and workflows</a:t>
            </a:r>
          </a:p>
        </p:txBody>
      </p:sp>
      <p:sp>
        <p:nvSpPr>
          <p:cNvPr id="3" name="Content Placeholder 2">
            <a:extLst>
              <a:ext uri="{FF2B5EF4-FFF2-40B4-BE49-F238E27FC236}">
                <a16:creationId xmlns:a16="http://schemas.microsoft.com/office/drawing/2014/main" id="{9E901B28-7DBA-4EDF-9FBC-5F021037DF04}"/>
              </a:ext>
            </a:extLst>
          </p:cNvPr>
          <p:cNvSpPr>
            <a:spLocks noGrp="1"/>
          </p:cNvSpPr>
          <p:nvPr>
            <p:ph idx="1"/>
          </p:nvPr>
        </p:nvSpPr>
        <p:spPr>
          <a:xfrm>
            <a:off x="461374" y="1391920"/>
            <a:ext cx="11149434" cy="4739352"/>
          </a:xfrm>
        </p:spPr>
        <p:txBody>
          <a:bodyPr>
            <a:normAutofit/>
          </a:bodyPr>
          <a:lstStyle/>
          <a:p>
            <a:pPr marL="0" indent="0">
              <a:lnSpc>
                <a:spcPct val="125000"/>
              </a:lnSpc>
              <a:spcAft>
                <a:spcPts val="600"/>
              </a:spcAft>
              <a:buNone/>
            </a:pPr>
            <a:r>
              <a:rPr lang="en-US" dirty="0">
                <a:solidFill>
                  <a:schemeClr val="tx2"/>
                </a:solidFill>
              </a:rPr>
              <a:t>It is anticipated that the following data elements would be available in each scenario set out on the previous slide: </a:t>
            </a:r>
          </a:p>
          <a:p>
            <a:pPr marL="476100" indent="-342900">
              <a:lnSpc>
                <a:spcPct val="125000"/>
              </a:lnSpc>
              <a:buFont typeface="Wingdings" panose="05000000000000000000" pitchFamily="2" charset="2"/>
              <a:buChar char="§"/>
            </a:pPr>
            <a:r>
              <a:rPr lang="en-US" b="1" dirty="0">
                <a:solidFill>
                  <a:schemeClr val="tx2"/>
                </a:solidFill>
              </a:rPr>
              <a:t>Organizations that only require access to the UPI and CFI </a:t>
            </a:r>
            <a:r>
              <a:rPr lang="en-US" dirty="0">
                <a:solidFill>
                  <a:schemeClr val="tx2"/>
                </a:solidFill>
              </a:rPr>
              <a:t>– would obtain a UPI reference data record containing all input and derived data elements associated with the UPI</a:t>
            </a:r>
          </a:p>
          <a:p>
            <a:pPr marL="476100" indent="-342900">
              <a:lnSpc>
                <a:spcPct val="125000"/>
              </a:lnSpc>
              <a:buFont typeface="Wingdings" panose="05000000000000000000" pitchFamily="2" charset="2"/>
              <a:buChar char="§"/>
            </a:pPr>
            <a:r>
              <a:rPr lang="en-US" b="1" dirty="0">
                <a:solidFill>
                  <a:schemeClr val="tx2"/>
                </a:solidFill>
              </a:rPr>
              <a:t>Organizations that only require access to the OTC ISIN, CFI and FISN (the current DSB service) </a:t>
            </a:r>
            <a:r>
              <a:rPr lang="en-US" dirty="0">
                <a:solidFill>
                  <a:schemeClr val="tx2"/>
                </a:solidFill>
              </a:rPr>
              <a:t>– would obtain an OTC ISIN reference data record containing all input and derived data elements associated with the OTC ISIN  </a:t>
            </a:r>
          </a:p>
          <a:p>
            <a:pPr marL="476100" indent="-342900">
              <a:lnSpc>
                <a:spcPct val="125000"/>
              </a:lnSpc>
              <a:spcAft>
                <a:spcPts val="1800"/>
              </a:spcAft>
              <a:buFont typeface="Wingdings" panose="05000000000000000000" pitchFamily="2" charset="2"/>
              <a:buChar char="§"/>
            </a:pPr>
            <a:r>
              <a:rPr lang="en-US" b="1" dirty="0">
                <a:solidFill>
                  <a:schemeClr val="tx2"/>
                </a:solidFill>
              </a:rPr>
              <a:t>Organizations that require access to the full suite of UPI, CFI, FISN, and OTC ISIN</a:t>
            </a:r>
            <a:r>
              <a:rPr lang="en-US" dirty="0">
                <a:solidFill>
                  <a:schemeClr val="tx2"/>
                </a:solidFill>
              </a:rPr>
              <a:t> – would obtain all the input and derived data elements that define each of the UPI, CFI and OTC ISIN</a:t>
            </a:r>
          </a:p>
          <a:p>
            <a:pPr marL="0" indent="0">
              <a:lnSpc>
                <a:spcPct val="125000"/>
              </a:lnSpc>
              <a:spcAft>
                <a:spcPts val="600"/>
              </a:spcAft>
              <a:buNone/>
            </a:pPr>
            <a:r>
              <a:rPr lang="en-US" dirty="0">
                <a:solidFill>
                  <a:schemeClr val="tx2"/>
                </a:solidFill>
              </a:rPr>
              <a:t>In each instance, the exact set of data elements returned by the DSB for each of the CFI, UPI, FISN, and OTC ISIN are subject to the criteria set out in the associated ISO standard and additional determinations made by the DSB Product Committee. </a:t>
            </a:r>
          </a:p>
          <a:p>
            <a:pPr marL="457200" lvl="1" indent="0">
              <a:lnSpc>
                <a:spcPct val="125000"/>
              </a:lnSpc>
              <a:spcAft>
                <a:spcPts val="600"/>
              </a:spcAft>
              <a:buNone/>
            </a:pPr>
            <a:endParaRPr lang="en-US" dirty="0">
              <a:solidFill>
                <a:schemeClr val="tx2"/>
              </a:solidFill>
            </a:endParaRPr>
          </a:p>
        </p:txBody>
      </p:sp>
      <p:sp>
        <p:nvSpPr>
          <p:cNvPr id="13" name="Slide Number Placeholder 3">
            <a:extLst>
              <a:ext uri="{FF2B5EF4-FFF2-40B4-BE49-F238E27FC236}">
                <a16:creationId xmlns:a16="http://schemas.microsoft.com/office/drawing/2014/main" id="{692C2280-A37B-48E5-851E-A7EBDC13E922}"/>
              </a:ext>
            </a:extLst>
          </p:cNvPr>
          <p:cNvSpPr>
            <a:spLocks noGrp="1"/>
          </p:cNvSpPr>
          <p:nvPr>
            <p:ph type="sldNum" sz="quarter" idx="12"/>
          </p:nvPr>
        </p:nvSpPr>
        <p:spPr/>
        <p:txBody>
          <a:bodyPr/>
          <a:lstStyle/>
          <a:p>
            <a:pPr>
              <a:defRPr/>
            </a:pPr>
            <a:r>
              <a:rPr lang="en-GB"/>
              <a:t>Page </a:t>
            </a:r>
            <a:fld id="{ABEA20BA-2106-4EF4-BFC3-E7113DDF495F}" type="slidenum">
              <a:rPr lang="en-GB" smtClean="0"/>
              <a:pPr>
                <a:defRPr/>
              </a:pPr>
              <a:t>17</a:t>
            </a:fld>
            <a:r>
              <a:rPr lang="en-GB"/>
              <a:t> </a:t>
            </a:r>
          </a:p>
        </p:txBody>
      </p:sp>
      <p:sp>
        <p:nvSpPr>
          <p:cNvPr id="14" name="Footer Placeholder 4">
            <a:extLst>
              <a:ext uri="{FF2B5EF4-FFF2-40B4-BE49-F238E27FC236}">
                <a16:creationId xmlns:a16="http://schemas.microsoft.com/office/drawing/2014/main" id="{FEAD3229-AA19-4495-A87F-52F1005A75C4}"/>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Tree>
    <p:extLst>
      <p:ext uri="{BB962C8B-B14F-4D97-AF65-F5344CB8AC3E}">
        <p14:creationId xmlns:p14="http://schemas.microsoft.com/office/powerpoint/2010/main" val="312930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3620-BE16-4064-9B03-3B8B798F8D38}"/>
              </a:ext>
            </a:extLst>
          </p:cNvPr>
          <p:cNvSpPr>
            <a:spLocks noGrp="1"/>
          </p:cNvSpPr>
          <p:nvPr>
            <p:ph type="title"/>
          </p:nvPr>
        </p:nvSpPr>
        <p:spPr>
          <a:xfrm>
            <a:off x="461373" y="739362"/>
            <a:ext cx="11149435" cy="614140"/>
          </a:xfrm>
        </p:spPr>
        <p:txBody>
          <a:bodyPr>
            <a:normAutofit/>
          </a:bodyPr>
          <a:lstStyle/>
          <a:p>
            <a:r>
              <a:rPr lang="en-US" dirty="0"/>
              <a:t>5. User types and suitability assessment criteria </a:t>
            </a:r>
          </a:p>
        </p:txBody>
      </p:sp>
      <p:sp>
        <p:nvSpPr>
          <p:cNvPr id="3" name="Content Placeholder 2">
            <a:extLst>
              <a:ext uri="{FF2B5EF4-FFF2-40B4-BE49-F238E27FC236}">
                <a16:creationId xmlns:a16="http://schemas.microsoft.com/office/drawing/2014/main" id="{F5ADD534-B150-4D53-A108-333A3DF8B440}"/>
              </a:ext>
            </a:extLst>
          </p:cNvPr>
          <p:cNvSpPr txBox="1">
            <a:spLocks/>
          </p:cNvSpPr>
          <p:nvPr/>
        </p:nvSpPr>
        <p:spPr>
          <a:xfrm>
            <a:off x="417033" y="2377845"/>
            <a:ext cx="11270141" cy="378325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gn="just">
              <a:spcBef>
                <a:spcPts val="0"/>
              </a:spcBef>
              <a:spcAft>
                <a:spcPts val="1200"/>
              </a:spcAft>
              <a:buClr>
                <a:srgbClr val="30AFB8"/>
              </a:buClr>
            </a:pPr>
            <a:endParaRPr lang="en-US">
              <a:solidFill>
                <a:srgbClr val="0070C0"/>
              </a:solidFill>
            </a:endParaRPr>
          </a:p>
        </p:txBody>
      </p:sp>
      <p:sp>
        <p:nvSpPr>
          <p:cNvPr id="13" name="Slide Number Placeholder 3">
            <a:extLst>
              <a:ext uri="{FF2B5EF4-FFF2-40B4-BE49-F238E27FC236}">
                <a16:creationId xmlns:a16="http://schemas.microsoft.com/office/drawing/2014/main" id="{692C2280-A37B-48E5-851E-A7EBDC13E922}"/>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18</a:t>
            </a:fld>
            <a:r>
              <a:rPr lang="en-GB"/>
              <a:t> </a:t>
            </a:r>
          </a:p>
        </p:txBody>
      </p:sp>
      <p:sp>
        <p:nvSpPr>
          <p:cNvPr id="14" name="Footer Placeholder 4">
            <a:extLst>
              <a:ext uri="{FF2B5EF4-FFF2-40B4-BE49-F238E27FC236}">
                <a16:creationId xmlns:a16="http://schemas.microsoft.com/office/drawing/2014/main" id="{FEAD3229-AA19-4495-A87F-52F1005A75C4}"/>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DSB 2021</a:t>
            </a:r>
          </a:p>
        </p:txBody>
      </p:sp>
      <p:sp>
        <p:nvSpPr>
          <p:cNvPr id="6" name="TextBox 5">
            <a:extLst>
              <a:ext uri="{FF2B5EF4-FFF2-40B4-BE49-F238E27FC236}">
                <a16:creationId xmlns:a16="http://schemas.microsoft.com/office/drawing/2014/main" id="{084A3C37-E36F-4D00-B7F4-AC4E67929689}"/>
              </a:ext>
            </a:extLst>
          </p:cNvPr>
          <p:cNvSpPr txBox="1"/>
          <p:nvPr/>
        </p:nvSpPr>
        <p:spPr>
          <a:xfrm>
            <a:off x="459778" y="1438707"/>
            <a:ext cx="11149435" cy="4562083"/>
          </a:xfrm>
          <a:prstGeom prst="rect">
            <a:avLst/>
          </a:prstGeom>
          <a:noFill/>
        </p:spPr>
        <p:txBody>
          <a:bodyPr wrap="square" rtlCol="0">
            <a:spAutoFit/>
          </a:bodyPr>
          <a:lstStyle/>
          <a:p>
            <a:pPr marL="400050" indent="-400050">
              <a:lnSpc>
                <a:spcPct val="125000"/>
              </a:lnSpc>
              <a:spcAft>
                <a:spcPts val="600"/>
              </a:spcAft>
              <a:buClr>
                <a:srgbClr val="30AFB8"/>
              </a:buClr>
              <a:buFont typeface="Wingdings" panose="05000000000000000000" pitchFamily="2" charset="2"/>
              <a:buChar char="§"/>
            </a:pPr>
            <a:r>
              <a:rPr lang="en-US" b="1" dirty="0">
                <a:solidFill>
                  <a:schemeClr val="tx2"/>
                </a:solidFill>
              </a:rPr>
              <a:t>Programmatically Connect: </a:t>
            </a:r>
          </a:p>
          <a:p>
            <a:pPr marL="803275" lvl="1" indent="-444500">
              <a:lnSpc>
                <a:spcPct val="125000"/>
              </a:lnSpc>
              <a:spcAft>
                <a:spcPts val="600"/>
              </a:spcAft>
              <a:buClr>
                <a:srgbClr val="30AFB8"/>
              </a:buClr>
              <a:buFont typeface="Wingdings" panose="05000000000000000000" pitchFamily="2" charset="2"/>
              <a:buChar char="v"/>
            </a:pPr>
            <a:r>
              <a:rPr lang="en-US" dirty="0">
                <a:solidFill>
                  <a:schemeClr val="tx2"/>
                </a:solidFill>
              </a:rPr>
              <a:t>High creation and search volumes in near real-time + subscribe to receive auto-updates + delta file download (typically addresses systematic need to mitigate operational risk) </a:t>
            </a:r>
          </a:p>
          <a:p>
            <a:pPr marL="803275" lvl="1" indent="-444500">
              <a:lnSpc>
                <a:spcPct val="125000"/>
              </a:lnSpc>
              <a:spcAft>
                <a:spcPts val="600"/>
              </a:spcAft>
              <a:buClr>
                <a:srgbClr val="30AFB8"/>
              </a:buClr>
              <a:buFont typeface="Wingdings" panose="05000000000000000000" pitchFamily="2" charset="2"/>
              <a:buChar char="v"/>
            </a:pPr>
            <a:r>
              <a:rPr lang="en-US" dirty="0">
                <a:solidFill>
                  <a:schemeClr val="tx2"/>
                </a:solidFill>
              </a:rPr>
              <a:t>Lower volume search-only in near-real time + delta file download (typically addresses need for systematic access for firms that wish to search but do not need to create)</a:t>
            </a:r>
          </a:p>
          <a:p>
            <a:pPr marL="803275" lvl="1" indent="-444500">
              <a:lnSpc>
                <a:spcPct val="125000"/>
              </a:lnSpc>
              <a:spcAft>
                <a:spcPts val="1800"/>
              </a:spcAft>
              <a:buClr>
                <a:srgbClr val="30AFB8"/>
              </a:buClr>
              <a:buFont typeface="Wingdings" panose="05000000000000000000" pitchFamily="2" charset="2"/>
              <a:buChar char="v"/>
            </a:pPr>
            <a:r>
              <a:rPr lang="en-US" dirty="0">
                <a:solidFill>
                  <a:schemeClr val="tx2"/>
                </a:solidFill>
              </a:rPr>
              <a:t>Connect directly or via intermediaries (e.g. data vendors or technology platforms) </a:t>
            </a:r>
          </a:p>
          <a:p>
            <a:pPr marL="400050" indent="-400050">
              <a:lnSpc>
                <a:spcPct val="125000"/>
              </a:lnSpc>
              <a:spcAft>
                <a:spcPts val="600"/>
              </a:spcAft>
              <a:buClr>
                <a:srgbClr val="30AFB8"/>
              </a:buClr>
              <a:buFont typeface="Wingdings" panose="05000000000000000000" pitchFamily="2" charset="2"/>
              <a:buChar char="§"/>
            </a:pPr>
            <a:r>
              <a:rPr lang="en-US" b="1" dirty="0">
                <a:solidFill>
                  <a:schemeClr val="tx2"/>
                </a:solidFill>
              </a:rPr>
              <a:t>Manually Connect: </a:t>
            </a:r>
          </a:p>
          <a:p>
            <a:pPr marL="803275" lvl="1" indent="-444500">
              <a:lnSpc>
                <a:spcPct val="125000"/>
              </a:lnSpc>
              <a:spcAft>
                <a:spcPts val="600"/>
              </a:spcAft>
              <a:buClr>
                <a:srgbClr val="30AFB8"/>
              </a:buClr>
              <a:buFont typeface="Wingdings" panose="05000000000000000000" pitchFamily="2" charset="2"/>
              <a:buChar char="v"/>
            </a:pPr>
            <a:r>
              <a:rPr lang="en-US" dirty="0">
                <a:solidFill>
                  <a:schemeClr val="tx2"/>
                </a:solidFill>
              </a:rPr>
              <a:t>Low volume creation  + search + data download (no/low systematic operational risk mitigation requirement) </a:t>
            </a:r>
          </a:p>
          <a:p>
            <a:pPr marL="803275" lvl="1" indent="-444500">
              <a:lnSpc>
                <a:spcPct val="125000"/>
              </a:lnSpc>
              <a:spcAft>
                <a:spcPts val="600"/>
              </a:spcAft>
              <a:buClr>
                <a:srgbClr val="30AFB8"/>
              </a:buClr>
              <a:buFont typeface="Wingdings" panose="05000000000000000000" pitchFamily="2" charset="2"/>
              <a:buChar char="v"/>
            </a:pPr>
            <a:r>
              <a:rPr lang="en-US" dirty="0">
                <a:solidFill>
                  <a:schemeClr val="tx2"/>
                </a:solidFill>
              </a:rPr>
              <a:t>Creation on an exceptional basis + search + data download (no systematic operational risk mitigation requirement) </a:t>
            </a:r>
          </a:p>
          <a:p>
            <a:pPr marL="803275" lvl="1" indent="-444500">
              <a:lnSpc>
                <a:spcPct val="125000"/>
              </a:lnSpc>
              <a:spcAft>
                <a:spcPts val="600"/>
              </a:spcAft>
              <a:buClr>
                <a:srgbClr val="30AFB8"/>
              </a:buClr>
              <a:buFont typeface="Wingdings" panose="05000000000000000000" pitchFamily="2" charset="2"/>
              <a:buChar char="v"/>
            </a:pPr>
            <a:r>
              <a:rPr lang="en-US" dirty="0">
                <a:solidFill>
                  <a:schemeClr val="tx2"/>
                </a:solidFill>
              </a:rPr>
              <a:t>Search-only + data download </a:t>
            </a:r>
          </a:p>
        </p:txBody>
      </p:sp>
    </p:spTree>
    <p:extLst>
      <p:ext uri="{BB962C8B-B14F-4D97-AF65-F5344CB8AC3E}">
        <p14:creationId xmlns:p14="http://schemas.microsoft.com/office/powerpoint/2010/main" val="77155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3620-BE16-4064-9B03-3B8B798F8D38}"/>
              </a:ext>
            </a:extLst>
          </p:cNvPr>
          <p:cNvSpPr>
            <a:spLocks noGrp="1"/>
          </p:cNvSpPr>
          <p:nvPr>
            <p:ph type="title"/>
          </p:nvPr>
        </p:nvSpPr>
        <p:spPr>
          <a:xfrm>
            <a:off x="461373" y="726728"/>
            <a:ext cx="9989377" cy="614140"/>
          </a:xfrm>
        </p:spPr>
        <p:txBody>
          <a:bodyPr>
            <a:normAutofit/>
          </a:bodyPr>
          <a:lstStyle/>
          <a:p>
            <a:r>
              <a:rPr lang="en-US" dirty="0"/>
              <a:t>5. user types</a:t>
            </a:r>
          </a:p>
        </p:txBody>
      </p:sp>
      <p:sp>
        <p:nvSpPr>
          <p:cNvPr id="3" name="Content Placeholder 2">
            <a:extLst>
              <a:ext uri="{FF2B5EF4-FFF2-40B4-BE49-F238E27FC236}">
                <a16:creationId xmlns:a16="http://schemas.microsoft.com/office/drawing/2014/main" id="{F5ADD534-B150-4D53-A108-333A3DF8B440}"/>
              </a:ext>
            </a:extLst>
          </p:cNvPr>
          <p:cNvSpPr txBox="1">
            <a:spLocks/>
          </p:cNvSpPr>
          <p:nvPr/>
        </p:nvSpPr>
        <p:spPr>
          <a:xfrm>
            <a:off x="417033" y="2377845"/>
            <a:ext cx="11270141" cy="378325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gn="just">
              <a:spcBef>
                <a:spcPts val="0"/>
              </a:spcBef>
              <a:spcAft>
                <a:spcPts val="1200"/>
              </a:spcAft>
              <a:buClr>
                <a:srgbClr val="30AFB8"/>
              </a:buClr>
            </a:pPr>
            <a:endParaRPr lang="en-US">
              <a:solidFill>
                <a:srgbClr val="0070C0"/>
              </a:solidFill>
            </a:endParaRPr>
          </a:p>
        </p:txBody>
      </p:sp>
      <p:sp>
        <p:nvSpPr>
          <p:cNvPr id="13" name="Slide Number Placeholder 3">
            <a:extLst>
              <a:ext uri="{FF2B5EF4-FFF2-40B4-BE49-F238E27FC236}">
                <a16:creationId xmlns:a16="http://schemas.microsoft.com/office/drawing/2014/main" id="{692C2280-A37B-48E5-851E-A7EBDC13E922}"/>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19</a:t>
            </a:fld>
            <a:r>
              <a:rPr lang="en-GB"/>
              <a:t> </a:t>
            </a:r>
          </a:p>
        </p:txBody>
      </p:sp>
      <p:sp>
        <p:nvSpPr>
          <p:cNvPr id="14" name="Footer Placeholder 4">
            <a:extLst>
              <a:ext uri="{FF2B5EF4-FFF2-40B4-BE49-F238E27FC236}">
                <a16:creationId xmlns:a16="http://schemas.microsoft.com/office/drawing/2014/main" id="{FEAD3229-AA19-4495-A87F-52F1005A75C4}"/>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
        <p:nvSpPr>
          <p:cNvPr id="12" name="TextBox 11">
            <a:extLst>
              <a:ext uri="{FF2B5EF4-FFF2-40B4-BE49-F238E27FC236}">
                <a16:creationId xmlns:a16="http://schemas.microsoft.com/office/drawing/2014/main" id="{90BEFD56-3B33-4A63-9DDC-75EA84681163}"/>
              </a:ext>
            </a:extLst>
          </p:cNvPr>
          <p:cNvSpPr txBox="1"/>
          <p:nvPr/>
        </p:nvSpPr>
        <p:spPr>
          <a:xfrm>
            <a:off x="459778" y="1474971"/>
            <a:ext cx="11151030" cy="4686131"/>
          </a:xfrm>
          <a:prstGeom prst="rect">
            <a:avLst/>
          </a:prstGeom>
          <a:noFill/>
        </p:spPr>
        <p:txBody>
          <a:bodyPr wrap="square" rtlCol="0" anchor="t" anchorCtr="0">
            <a:noAutofit/>
          </a:bodyPr>
          <a:lstStyle/>
          <a:p>
            <a:pPr>
              <a:lnSpc>
                <a:spcPct val="125000"/>
              </a:lnSpc>
              <a:spcBef>
                <a:spcPts val="432"/>
              </a:spcBef>
              <a:spcAft>
                <a:spcPts val="800"/>
              </a:spcAft>
            </a:pPr>
            <a:r>
              <a:rPr lang="en-US" dirty="0">
                <a:solidFill>
                  <a:schemeClr val="tx2"/>
                </a:solidFill>
              </a:rPr>
              <a:t>Within the DSB existing service provision, access is currently provided to users on the following basis: </a:t>
            </a:r>
          </a:p>
          <a:p>
            <a:pPr marL="857250" lvl="1" indent="-400050">
              <a:lnSpc>
                <a:spcPct val="125000"/>
              </a:lnSpc>
              <a:spcBef>
                <a:spcPts val="432"/>
              </a:spcBef>
              <a:spcAft>
                <a:spcPts val="800"/>
              </a:spcAft>
              <a:buClr>
                <a:srgbClr val="30AFB8"/>
              </a:buClr>
              <a:buFont typeface="+mj-lt"/>
              <a:buAutoNum type="romanLcPeriod"/>
            </a:pPr>
            <a:r>
              <a:rPr lang="en-US" b="1" dirty="0">
                <a:solidFill>
                  <a:schemeClr val="tx2"/>
                </a:solidFill>
              </a:rPr>
              <a:t>Power User: </a:t>
            </a:r>
            <a:r>
              <a:rPr lang="en-US" dirty="0">
                <a:solidFill>
                  <a:schemeClr val="tx2"/>
                </a:solidFill>
              </a:rPr>
              <a:t>programmatic connectivity for high volume creation + search (paid usage)  </a:t>
            </a:r>
          </a:p>
          <a:p>
            <a:pPr marL="857250" lvl="1" indent="-400050">
              <a:lnSpc>
                <a:spcPct val="125000"/>
              </a:lnSpc>
              <a:spcBef>
                <a:spcPts val="432"/>
              </a:spcBef>
              <a:spcAft>
                <a:spcPts val="800"/>
              </a:spcAft>
              <a:buClr>
                <a:srgbClr val="30AFB8"/>
              </a:buClr>
              <a:buFont typeface="+mj-lt"/>
              <a:buAutoNum type="romanLcPeriod"/>
            </a:pPr>
            <a:r>
              <a:rPr lang="en-US" b="1" dirty="0">
                <a:solidFill>
                  <a:schemeClr val="tx2"/>
                </a:solidFill>
              </a:rPr>
              <a:t>Search-only API User</a:t>
            </a:r>
            <a:r>
              <a:rPr lang="en-US" b="1" baseline="30000" dirty="0">
                <a:solidFill>
                  <a:schemeClr val="tx2"/>
                </a:solidFill>
              </a:rPr>
              <a:t>*</a:t>
            </a:r>
            <a:r>
              <a:rPr lang="en-US" b="1" dirty="0">
                <a:solidFill>
                  <a:schemeClr val="tx2"/>
                </a:solidFill>
              </a:rPr>
              <a:t>:</a:t>
            </a:r>
            <a:r>
              <a:rPr lang="en-US" dirty="0">
                <a:solidFill>
                  <a:schemeClr val="tx2"/>
                </a:solidFill>
              </a:rPr>
              <a:t> programmatic connectivity for lower volume systematic search (paid usage) </a:t>
            </a:r>
          </a:p>
          <a:p>
            <a:pPr marL="857250" lvl="1" indent="-400050">
              <a:lnSpc>
                <a:spcPct val="125000"/>
              </a:lnSpc>
              <a:spcBef>
                <a:spcPts val="432"/>
              </a:spcBef>
              <a:spcAft>
                <a:spcPts val="800"/>
              </a:spcAft>
              <a:buClr>
                <a:srgbClr val="30AFB8"/>
              </a:buClr>
              <a:buFont typeface="+mj-lt"/>
              <a:buAutoNum type="romanLcPeriod"/>
            </a:pPr>
            <a:r>
              <a:rPr lang="en-US" b="1" dirty="0">
                <a:solidFill>
                  <a:schemeClr val="tx2"/>
                </a:solidFill>
              </a:rPr>
              <a:t>Standard User: </a:t>
            </a:r>
            <a:r>
              <a:rPr lang="en-US" dirty="0">
                <a:solidFill>
                  <a:schemeClr val="tx2"/>
                </a:solidFill>
              </a:rPr>
              <a:t>manual creation and search for lower volume users, using a web-front end (paid usage) </a:t>
            </a:r>
          </a:p>
          <a:p>
            <a:pPr marL="857250" lvl="1" indent="-400050">
              <a:lnSpc>
                <a:spcPct val="125000"/>
              </a:lnSpc>
              <a:spcBef>
                <a:spcPts val="432"/>
              </a:spcBef>
              <a:spcAft>
                <a:spcPts val="800"/>
              </a:spcAft>
              <a:buClr>
                <a:srgbClr val="30AFB8"/>
              </a:buClr>
              <a:buFont typeface="+mj-lt"/>
              <a:buAutoNum type="romanLcPeriod"/>
            </a:pPr>
            <a:r>
              <a:rPr lang="en-US" b="1" dirty="0">
                <a:solidFill>
                  <a:schemeClr val="tx2"/>
                </a:solidFill>
              </a:rPr>
              <a:t>Infrequent User: </a:t>
            </a:r>
            <a:r>
              <a:rPr lang="en-US" dirty="0">
                <a:solidFill>
                  <a:schemeClr val="tx2"/>
                </a:solidFill>
              </a:rPr>
              <a:t>manual creation + limited search using a web-front end – targeted towards very low volume users, with a limit on the number of search results returned and an unlimited number of searches  (paid usage) </a:t>
            </a:r>
          </a:p>
          <a:p>
            <a:pPr marL="857250" lvl="1" indent="-400050">
              <a:lnSpc>
                <a:spcPct val="125000"/>
              </a:lnSpc>
              <a:spcBef>
                <a:spcPts val="432"/>
              </a:spcBef>
              <a:spcAft>
                <a:spcPts val="800"/>
              </a:spcAft>
              <a:buClr>
                <a:srgbClr val="30AFB8"/>
              </a:buClr>
              <a:buFont typeface="+mj-lt"/>
              <a:buAutoNum type="romanLcPeriod"/>
            </a:pPr>
            <a:r>
              <a:rPr lang="en-US" b="1" dirty="0">
                <a:solidFill>
                  <a:schemeClr val="tx2"/>
                </a:solidFill>
              </a:rPr>
              <a:t>Registered User: </a:t>
            </a:r>
            <a:r>
              <a:rPr lang="en-US" dirty="0">
                <a:solidFill>
                  <a:schemeClr val="tx2"/>
                </a:solidFill>
              </a:rPr>
              <a:t>manual search services using a web-front end, with a limit on the number of search results returned and an unlimited number of searches, no creation possible </a:t>
            </a:r>
            <a:r>
              <a:rPr lang="en-US" b="1" dirty="0">
                <a:solidFill>
                  <a:schemeClr val="tx2"/>
                </a:solidFill>
              </a:rPr>
              <a:t>(free to use) </a:t>
            </a:r>
          </a:p>
          <a:p>
            <a:pPr>
              <a:lnSpc>
                <a:spcPct val="125000"/>
              </a:lnSpc>
              <a:spcBef>
                <a:spcPts val="432"/>
              </a:spcBef>
              <a:spcAft>
                <a:spcPts val="800"/>
              </a:spcAft>
              <a:buClr>
                <a:srgbClr val="30AFB8"/>
              </a:buClr>
            </a:pPr>
            <a:endParaRPr lang="en-US" b="1" dirty="0">
              <a:solidFill>
                <a:schemeClr val="tx2"/>
              </a:solidFill>
            </a:endParaRPr>
          </a:p>
        </p:txBody>
      </p:sp>
      <p:sp>
        <p:nvSpPr>
          <p:cNvPr id="5" name="TextBox 4">
            <a:extLst>
              <a:ext uri="{FF2B5EF4-FFF2-40B4-BE49-F238E27FC236}">
                <a16:creationId xmlns:a16="http://schemas.microsoft.com/office/drawing/2014/main" id="{BFC7B7C5-BEB7-4A03-9C80-3EB2821A6C16}"/>
              </a:ext>
            </a:extLst>
          </p:cNvPr>
          <p:cNvSpPr txBox="1"/>
          <p:nvPr/>
        </p:nvSpPr>
        <p:spPr>
          <a:xfrm>
            <a:off x="504826" y="5956651"/>
            <a:ext cx="8020609" cy="338554"/>
          </a:xfrm>
          <a:prstGeom prst="rect">
            <a:avLst/>
          </a:prstGeom>
          <a:noFill/>
        </p:spPr>
        <p:txBody>
          <a:bodyPr wrap="square" rtlCol="0">
            <a:spAutoFit/>
          </a:bodyPr>
          <a:lstStyle/>
          <a:p>
            <a:r>
              <a:rPr lang="en-GB" sz="1600" dirty="0">
                <a:solidFill>
                  <a:schemeClr val="tx2"/>
                </a:solidFill>
              </a:rPr>
              <a:t>*Search-only API User to be introduced from 1 January 2022 </a:t>
            </a:r>
          </a:p>
        </p:txBody>
      </p:sp>
    </p:spTree>
    <p:extLst>
      <p:ext uri="{BB962C8B-B14F-4D97-AF65-F5344CB8AC3E}">
        <p14:creationId xmlns:p14="http://schemas.microsoft.com/office/powerpoint/2010/main" val="38878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DD9D-1F07-4401-B499-ECCB35E1755D}"/>
              </a:ext>
            </a:extLst>
          </p:cNvPr>
          <p:cNvSpPr>
            <a:spLocks noGrp="1"/>
          </p:cNvSpPr>
          <p:nvPr>
            <p:ph type="title"/>
          </p:nvPr>
        </p:nvSpPr>
        <p:spPr>
          <a:xfrm>
            <a:off x="459778" y="728133"/>
            <a:ext cx="9989377" cy="614140"/>
          </a:xfrm>
        </p:spPr>
        <p:txBody>
          <a:bodyPr/>
          <a:lstStyle/>
          <a:p>
            <a:r>
              <a:rPr lang="en-GB"/>
              <a:t>Areas of focus</a:t>
            </a:r>
            <a:endParaRPr lang="en-US"/>
          </a:p>
        </p:txBody>
      </p:sp>
      <p:sp>
        <p:nvSpPr>
          <p:cNvPr id="3" name="Content Placeholder 2">
            <a:extLst>
              <a:ext uri="{FF2B5EF4-FFF2-40B4-BE49-F238E27FC236}">
                <a16:creationId xmlns:a16="http://schemas.microsoft.com/office/drawing/2014/main" id="{E976929B-D24E-447C-AA3F-D75822DF0002}"/>
              </a:ext>
            </a:extLst>
          </p:cNvPr>
          <p:cNvSpPr>
            <a:spLocks noGrp="1"/>
          </p:cNvSpPr>
          <p:nvPr>
            <p:ph idx="1"/>
          </p:nvPr>
        </p:nvSpPr>
        <p:spPr>
          <a:xfrm>
            <a:off x="459778" y="2362121"/>
            <a:ext cx="5296253" cy="2864338"/>
          </a:xfrm>
        </p:spPr>
        <p:txBody>
          <a:bodyPr anchor="t" anchorCtr="0">
            <a:noAutofit/>
          </a:bodyPr>
          <a:lstStyle/>
          <a:p>
            <a:pPr marL="342900" indent="-342900">
              <a:lnSpc>
                <a:spcPct val="140000"/>
              </a:lnSpc>
              <a:buFont typeface="+mj-lt"/>
              <a:buAutoNum type="arabicPeriod"/>
            </a:pPr>
            <a:r>
              <a:rPr lang="en-GB" dirty="0"/>
              <a:t>DSB Overview </a:t>
            </a:r>
          </a:p>
          <a:p>
            <a:pPr marL="342900" indent="-342900">
              <a:lnSpc>
                <a:spcPct val="140000"/>
              </a:lnSpc>
              <a:buFont typeface="+mj-lt"/>
              <a:buAutoNum type="arabicPeriod"/>
            </a:pPr>
            <a:r>
              <a:rPr lang="en-US" dirty="0"/>
              <a:t>UPI Availability Timeline </a:t>
            </a:r>
          </a:p>
          <a:p>
            <a:pPr marL="342900" indent="-342900">
              <a:lnSpc>
                <a:spcPct val="140000"/>
              </a:lnSpc>
              <a:buFont typeface="+mj-lt"/>
              <a:buAutoNum type="arabicPeriod"/>
            </a:pPr>
            <a:r>
              <a:rPr lang="en-US" dirty="0"/>
              <a:t>UPI Stakeholders </a:t>
            </a:r>
          </a:p>
          <a:p>
            <a:pPr marL="342900" indent="-342900">
              <a:lnSpc>
                <a:spcPct val="140000"/>
              </a:lnSpc>
              <a:buFont typeface="+mj-lt"/>
              <a:buAutoNum type="arabicPeriod"/>
            </a:pPr>
            <a:r>
              <a:rPr lang="en-US" dirty="0"/>
              <a:t>UPI Access and Workflows </a:t>
            </a:r>
          </a:p>
          <a:p>
            <a:pPr marL="342900" indent="-342900">
              <a:lnSpc>
                <a:spcPct val="140000"/>
              </a:lnSpc>
              <a:buFont typeface="+mj-lt"/>
              <a:buAutoNum type="arabicPeriod"/>
            </a:pPr>
            <a:r>
              <a:rPr lang="en-US" dirty="0"/>
              <a:t>UPI User Types and Suitability Assessment </a:t>
            </a:r>
          </a:p>
        </p:txBody>
      </p:sp>
      <p:sp>
        <p:nvSpPr>
          <p:cNvPr id="5" name="Slide Number Placeholder 3">
            <a:extLst>
              <a:ext uri="{FF2B5EF4-FFF2-40B4-BE49-F238E27FC236}">
                <a16:creationId xmlns:a16="http://schemas.microsoft.com/office/drawing/2014/main" id="{8A4975DC-1200-4C46-BE83-8F2067239BB7}"/>
              </a:ext>
            </a:extLst>
          </p:cNvPr>
          <p:cNvSpPr txBox="1">
            <a:spLocks/>
          </p:cNvSpPr>
          <p:nvPr/>
        </p:nvSpPr>
        <p:spPr>
          <a:xfrm>
            <a:off x="10558300" y="624630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Page </a:t>
            </a:r>
            <a:fld id="{ABEA20BA-2106-4EF4-BFC3-E7113DDF495F}" type="slidenum">
              <a:rPr lang="en-GB" smtClean="0"/>
              <a:pPr>
                <a:defRPr/>
              </a:pPr>
              <a:t>2</a:t>
            </a:fld>
            <a:r>
              <a:rPr lang="en-GB"/>
              <a:t> </a:t>
            </a:r>
          </a:p>
        </p:txBody>
      </p:sp>
      <p:sp>
        <p:nvSpPr>
          <p:cNvPr id="6" name="Footer Placeholder 4">
            <a:extLst>
              <a:ext uri="{FF2B5EF4-FFF2-40B4-BE49-F238E27FC236}">
                <a16:creationId xmlns:a16="http://schemas.microsoft.com/office/drawing/2014/main" id="{14D4BB6E-F0E5-4A5D-A43D-21085710241D}"/>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
        <p:nvSpPr>
          <p:cNvPr id="7" name="Content Placeholder 2">
            <a:extLst>
              <a:ext uri="{FF2B5EF4-FFF2-40B4-BE49-F238E27FC236}">
                <a16:creationId xmlns:a16="http://schemas.microsoft.com/office/drawing/2014/main" id="{170315F7-88CB-49D0-8BE7-5C7E4CDEC37A}"/>
              </a:ext>
            </a:extLst>
          </p:cNvPr>
          <p:cNvSpPr txBox="1">
            <a:spLocks/>
          </p:cNvSpPr>
          <p:nvPr/>
        </p:nvSpPr>
        <p:spPr>
          <a:xfrm>
            <a:off x="6189784" y="2362121"/>
            <a:ext cx="5421023" cy="2864338"/>
          </a:xfrm>
          <a:prstGeom prst="rect">
            <a:avLst/>
          </a:prstGeom>
        </p:spPr>
        <p:txBody>
          <a:bodyPr vert="horz" lIns="91440" tIns="45720" rIns="91440" bIns="45720" rtlCol="0" anchor="t" anchorCtr="0">
            <a:noAutofit/>
          </a:bodyPr>
          <a:lstStyle>
            <a:lvl1pPr marL="306000" indent="-306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lnSpc>
                <a:spcPct val="140000"/>
              </a:lnSpc>
              <a:buFont typeface="+mj-lt"/>
              <a:buAutoNum type="arabicPeriod" startAt="6"/>
            </a:pPr>
            <a:r>
              <a:rPr lang="en-US" dirty="0"/>
              <a:t>User Number Estimates</a:t>
            </a:r>
          </a:p>
          <a:p>
            <a:pPr marL="342900" indent="-342900">
              <a:lnSpc>
                <a:spcPct val="140000"/>
              </a:lnSpc>
              <a:buFont typeface="+mj-lt"/>
              <a:buAutoNum type="arabicPeriod" startAt="6"/>
            </a:pPr>
            <a:r>
              <a:rPr lang="en-US" dirty="0"/>
              <a:t>Fee Model Determination Example</a:t>
            </a:r>
          </a:p>
          <a:p>
            <a:pPr marL="342900" indent="-342900">
              <a:lnSpc>
                <a:spcPct val="140000"/>
              </a:lnSpc>
              <a:buFont typeface="+mj-lt"/>
              <a:buAutoNum type="arabicPeriod" startAt="6"/>
            </a:pPr>
            <a:r>
              <a:rPr lang="en-US" dirty="0"/>
              <a:t>How to become a UPI service user </a:t>
            </a:r>
          </a:p>
          <a:p>
            <a:pPr marL="342900" indent="-342900">
              <a:lnSpc>
                <a:spcPct val="140000"/>
              </a:lnSpc>
              <a:buFont typeface="+mj-lt"/>
              <a:buAutoNum type="arabicPeriod" startAt="6"/>
            </a:pPr>
            <a:r>
              <a:rPr lang="en-US" dirty="0"/>
              <a:t>UPI Availability Timeline </a:t>
            </a:r>
          </a:p>
          <a:p>
            <a:pPr marL="342900" indent="-342900">
              <a:lnSpc>
                <a:spcPct val="140000"/>
              </a:lnSpc>
              <a:buFont typeface="+mj-lt"/>
              <a:buAutoNum type="arabicPeriod" startAt="6"/>
            </a:pPr>
            <a:r>
              <a:rPr lang="en-US" dirty="0"/>
              <a:t>Further Information</a:t>
            </a:r>
          </a:p>
        </p:txBody>
      </p:sp>
    </p:spTree>
    <p:extLst>
      <p:ext uri="{BB962C8B-B14F-4D97-AF65-F5344CB8AC3E}">
        <p14:creationId xmlns:p14="http://schemas.microsoft.com/office/powerpoint/2010/main" val="304127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3620-BE16-4064-9B03-3B8B798F8D38}"/>
              </a:ext>
            </a:extLst>
          </p:cNvPr>
          <p:cNvSpPr>
            <a:spLocks noGrp="1"/>
          </p:cNvSpPr>
          <p:nvPr>
            <p:ph type="title"/>
          </p:nvPr>
        </p:nvSpPr>
        <p:spPr>
          <a:xfrm>
            <a:off x="461373" y="726728"/>
            <a:ext cx="9989377" cy="614140"/>
          </a:xfrm>
        </p:spPr>
        <p:txBody>
          <a:bodyPr>
            <a:normAutofit/>
          </a:bodyPr>
          <a:lstStyle/>
          <a:p>
            <a:r>
              <a:rPr lang="en-US" dirty="0"/>
              <a:t>5. user types</a:t>
            </a:r>
          </a:p>
        </p:txBody>
      </p:sp>
      <p:sp>
        <p:nvSpPr>
          <p:cNvPr id="3" name="Content Placeholder 2">
            <a:extLst>
              <a:ext uri="{FF2B5EF4-FFF2-40B4-BE49-F238E27FC236}">
                <a16:creationId xmlns:a16="http://schemas.microsoft.com/office/drawing/2014/main" id="{F5ADD534-B150-4D53-A108-333A3DF8B440}"/>
              </a:ext>
            </a:extLst>
          </p:cNvPr>
          <p:cNvSpPr txBox="1">
            <a:spLocks/>
          </p:cNvSpPr>
          <p:nvPr/>
        </p:nvSpPr>
        <p:spPr>
          <a:xfrm>
            <a:off x="417033" y="2377845"/>
            <a:ext cx="11270141" cy="378325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gn="just">
              <a:spcBef>
                <a:spcPts val="0"/>
              </a:spcBef>
              <a:spcAft>
                <a:spcPts val="1200"/>
              </a:spcAft>
              <a:buClr>
                <a:srgbClr val="30AFB8"/>
              </a:buClr>
            </a:pPr>
            <a:endParaRPr lang="en-US">
              <a:solidFill>
                <a:srgbClr val="0070C0"/>
              </a:solidFill>
            </a:endParaRPr>
          </a:p>
        </p:txBody>
      </p:sp>
      <p:sp>
        <p:nvSpPr>
          <p:cNvPr id="13" name="Slide Number Placeholder 3">
            <a:extLst>
              <a:ext uri="{FF2B5EF4-FFF2-40B4-BE49-F238E27FC236}">
                <a16:creationId xmlns:a16="http://schemas.microsoft.com/office/drawing/2014/main" id="{692C2280-A37B-48E5-851E-A7EBDC13E922}"/>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20</a:t>
            </a:fld>
            <a:r>
              <a:rPr lang="en-GB"/>
              <a:t> </a:t>
            </a:r>
          </a:p>
        </p:txBody>
      </p:sp>
      <p:sp>
        <p:nvSpPr>
          <p:cNvPr id="14" name="Footer Placeholder 4">
            <a:extLst>
              <a:ext uri="{FF2B5EF4-FFF2-40B4-BE49-F238E27FC236}">
                <a16:creationId xmlns:a16="http://schemas.microsoft.com/office/drawing/2014/main" id="{FEAD3229-AA19-4495-A87F-52F1005A75C4}"/>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graphicFrame>
        <p:nvGraphicFramePr>
          <p:cNvPr id="4" name="Table 4">
            <a:extLst>
              <a:ext uri="{FF2B5EF4-FFF2-40B4-BE49-F238E27FC236}">
                <a16:creationId xmlns:a16="http://schemas.microsoft.com/office/drawing/2014/main" id="{0ECC5769-B410-4DFF-963F-DCF093CBEF2F}"/>
              </a:ext>
            </a:extLst>
          </p:cNvPr>
          <p:cNvGraphicFramePr>
            <a:graphicFrameLocks noGrp="1"/>
          </p:cNvGraphicFramePr>
          <p:nvPr>
            <p:extLst>
              <p:ext uri="{D42A27DB-BD31-4B8C-83A1-F6EECF244321}">
                <p14:modId xmlns:p14="http://schemas.microsoft.com/office/powerpoint/2010/main" val="524248878"/>
              </p:ext>
            </p:extLst>
          </p:nvPr>
        </p:nvGraphicFramePr>
        <p:xfrm>
          <a:off x="459778" y="1450308"/>
          <a:ext cx="11151030" cy="4652690"/>
        </p:xfrm>
        <a:graphic>
          <a:graphicData uri="http://schemas.openxmlformats.org/drawingml/2006/table">
            <a:tbl>
              <a:tblPr firstRow="1" bandRow="1">
                <a:tableStyleId>{21E4AEA4-8DFA-4A89-87EB-49C32662AFE0}</a:tableStyleId>
              </a:tblPr>
              <a:tblGrid>
                <a:gridCol w="1858505">
                  <a:extLst>
                    <a:ext uri="{9D8B030D-6E8A-4147-A177-3AD203B41FA5}">
                      <a16:colId xmlns:a16="http://schemas.microsoft.com/office/drawing/2014/main" val="3460595533"/>
                    </a:ext>
                  </a:extLst>
                </a:gridCol>
                <a:gridCol w="1858505">
                  <a:extLst>
                    <a:ext uri="{9D8B030D-6E8A-4147-A177-3AD203B41FA5}">
                      <a16:colId xmlns:a16="http://schemas.microsoft.com/office/drawing/2014/main" val="4173489532"/>
                    </a:ext>
                  </a:extLst>
                </a:gridCol>
                <a:gridCol w="1858505">
                  <a:extLst>
                    <a:ext uri="{9D8B030D-6E8A-4147-A177-3AD203B41FA5}">
                      <a16:colId xmlns:a16="http://schemas.microsoft.com/office/drawing/2014/main" val="355782864"/>
                    </a:ext>
                  </a:extLst>
                </a:gridCol>
                <a:gridCol w="1858505">
                  <a:extLst>
                    <a:ext uri="{9D8B030D-6E8A-4147-A177-3AD203B41FA5}">
                      <a16:colId xmlns:a16="http://schemas.microsoft.com/office/drawing/2014/main" val="1964364895"/>
                    </a:ext>
                  </a:extLst>
                </a:gridCol>
                <a:gridCol w="1858505">
                  <a:extLst>
                    <a:ext uri="{9D8B030D-6E8A-4147-A177-3AD203B41FA5}">
                      <a16:colId xmlns:a16="http://schemas.microsoft.com/office/drawing/2014/main" val="4225285580"/>
                    </a:ext>
                  </a:extLst>
                </a:gridCol>
                <a:gridCol w="1858505">
                  <a:extLst>
                    <a:ext uri="{9D8B030D-6E8A-4147-A177-3AD203B41FA5}">
                      <a16:colId xmlns:a16="http://schemas.microsoft.com/office/drawing/2014/main" val="2170560894"/>
                    </a:ext>
                  </a:extLst>
                </a:gridCol>
              </a:tblGrid>
              <a:tr h="584525">
                <a:tc>
                  <a:txBody>
                    <a:bodyPr/>
                    <a:lstStyle/>
                    <a:p>
                      <a:endParaRPr lang="en-GB" sz="16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2E3E8"/>
                    </a:solidFill>
                  </a:tcPr>
                </a:tc>
                <a:tc>
                  <a:txBody>
                    <a:bodyPr/>
                    <a:lstStyle/>
                    <a:p>
                      <a:pPr algn="ctr"/>
                      <a:r>
                        <a:rPr lang="en-US" sz="1600" dirty="0">
                          <a:solidFill>
                            <a:schemeClr val="tx1">
                              <a:lumMod val="65000"/>
                              <a:lumOff val="35000"/>
                            </a:schemeClr>
                          </a:solidFill>
                        </a:rPr>
                        <a:t>Registered User</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2E3E8"/>
                    </a:solidFill>
                  </a:tcPr>
                </a:tc>
                <a:tc>
                  <a:txBody>
                    <a:bodyPr/>
                    <a:lstStyle/>
                    <a:p>
                      <a:pPr algn="ctr"/>
                      <a:r>
                        <a:rPr lang="en-US" sz="1600" dirty="0">
                          <a:solidFill>
                            <a:schemeClr val="tx1">
                              <a:lumMod val="65000"/>
                              <a:lumOff val="35000"/>
                            </a:schemeClr>
                          </a:solidFill>
                        </a:rPr>
                        <a:t>Infrequent User</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2E3E8"/>
                    </a:solidFill>
                  </a:tcPr>
                </a:tc>
                <a:tc>
                  <a:txBody>
                    <a:bodyPr/>
                    <a:lstStyle/>
                    <a:p>
                      <a:pPr algn="ctr"/>
                      <a:r>
                        <a:rPr lang="en-US" sz="1600" dirty="0">
                          <a:solidFill>
                            <a:schemeClr val="tx1">
                              <a:lumMod val="65000"/>
                              <a:lumOff val="35000"/>
                            </a:schemeClr>
                          </a:solidFill>
                        </a:rPr>
                        <a:t>Standard User</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2E3E8"/>
                    </a:solidFill>
                  </a:tcPr>
                </a:tc>
                <a:tc>
                  <a:txBody>
                    <a:bodyPr/>
                    <a:lstStyle/>
                    <a:p>
                      <a:pPr algn="ctr"/>
                      <a:r>
                        <a:rPr lang="en-US" sz="1600" dirty="0">
                          <a:solidFill>
                            <a:schemeClr val="tx1">
                              <a:lumMod val="65000"/>
                              <a:lumOff val="35000"/>
                            </a:schemeClr>
                          </a:solidFill>
                        </a:rPr>
                        <a:t>Search-only API User</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2E3E8"/>
                    </a:solidFill>
                  </a:tcPr>
                </a:tc>
                <a:tc>
                  <a:txBody>
                    <a:bodyPr/>
                    <a:lstStyle/>
                    <a:p>
                      <a:pPr algn="ctr"/>
                      <a:r>
                        <a:rPr lang="en-US" sz="1600" dirty="0">
                          <a:solidFill>
                            <a:schemeClr val="tx1">
                              <a:lumMod val="65000"/>
                              <a:lumOff val="35000"/>
                            </a:schemeClr>
                          </a:solidFill>
                        </a:rPr>
                        <a:t>Power User</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A2E3E8"/>
                    </a:solidFill>
                  </a:tcPr>
                </a:tc>
                <a:extLst>
                  <a:ext uri="{0D108BD9-81ED-4DB2-BD59-A6C34878D82A}">
                    <a16:rowId xmlns:a16="http://schemas.microsoft.com/office/drawing/2014/main" val="3432080905"/>
                  </a:ext>
                </a:extLst>
              </a:tr>
              <a:tr h="584525">
                <a:tc>
                  <a:txBody>
                    <a:bodyPr/>
                    <a:lstStyle/>
                    <a:p>
                      <a:r>
                        <a:rPr lang="en-US" sz="1600" dirty="0">
                          <a:solidFill>
                            <a:schemeClr val="tx1">
                              <a:lumMod val="65000"/>
                              <a:lumOff val="35000"/>
                            </a:schemeClr>
                          </a:solidFill>
                        </a:rPr>
                        <a:t>Programmatically Create</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29994378"/>
                  </a:ext>
                </a:extLst>
              </a:tr>
              <a:tr h="537740">
                <a:tc>
                  <a:txBody>
                    <a:bodyPr/>
                    <a:lstStyle/>
                    <a:p>
                      <a:r>
                        <a:rPr lang="en-US" sz="1600" dirty="0">
                          <a:solidFill>
                            <a:schemeClr val="tx1">
                              <a:lumMod val="65000"/>
                              <a:lumOff val="35000"/>
                            </a:schemeClr>
                          </a:solidFill>
                        </a:rPr>
                        <a:t>Manually Create</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extLst>
                  <a:ext uri="{0D108BD9-81ED-4DB2-BD59-A6C34878D82A}">
                    <a16:rowId xmlns:a16="http://schemas.microsoft.com/office/drawing/2014/main" val="2123797937"/>
                  </a:ext>
                </a:extLst>
              </a:tr>
              <a:tr h="659990">
                <a:tc>
                  <a:txBody>
                    <a:bodyPr/>
                    <a:lstStyle/>
                    <a:p>
                      <a:r>
                        <a:rPr lang="en-US" sz="1600" dirty="0">
                          <a:solidFill>
                            <a:schemeClr val="tx1">
                              <a:lumMod val="65000"/>
                              <a:lumOff val="35000"/>
                            </a:schemeClr>
                          </a:solidFill>
                        </a:rPr>
                        <a:t>Programmatically Search</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42955F"/>
                          </a:solidFill>
                          <a:latin typeface="Wingdings 2" panose="05020102010507070707" pitchFamily="18" charset="2"/>
                        </a:rPr>
                        <a:t>P</a:t>
                      </a:r>
                      <a:endParaRPr lang="en-GB" sz="2400" cap="all" baseline="0" dirty="0">
                        <a:solidFill>
                          <a:srgbClr val="42955F"/>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17318878"/>
                  </a:ext>
                </a:extLst>
              </a:tr>
              <a:tr h="537740">
                <a:tc>
                  <a:txBody>
                    <a:bodyPr/>
                    <a:lstStyle/>
                    <a:p>
                      <a:r>
                        <a:rPr lang="en-US" sz="1600" dirty="0">
                          <a:solidFill>
                            <a:schemeClr val="tx1">
                              <a:lumMod val="65000"/>
                              <a:lumOff val="35000"/>
                            </a:schemeClr>
                          </a:solidFill>
                        </a:rPr>
                        <a:t>Manually Search</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extLst>
                  <a:ext uri="{0D108BD9-81ED-4DB2-BD59-A6C34878D82A}">
                    <a16:rowId xmlns:a16="http://schemas.microsoft.com/office/drawing/2014/main" val="3697004891"/>
                  </a:ext>
                </a:extLst>
              </a:tr>
              <a:tr h="537740">
                <a:tc>
                  <a:txBody>
                    <a:bodyPr/>
                    <a:lstStyle/>
                    <a:p>
                      <a:r>
                        <a:rPr lang="en-US" sz="1600" dirty="0">
                          <a:solidFill>
                            <a:schemeClr val="tx1">
                              <a:lumMod val="65000"/>
                              <a:lumOff val="35000"/>
                            </a:schemeClr>
                          </a:solidFill>
                        </a:rPr>
                        <a:t>Subscribe to receive auto-updates</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rgbClr val="C00000"/>
                          </a:solidFill>
                          <a:latin typeface="Wingdings 2" panose="05020102010507070707" pitchFamily="18" charset="2"/>
                        </a:rPr>
                        <a:t>O</a:t>
                      </a:r>
                      <a:endParaRPr lang="en-GB" sz="2400" cap="all" baseline="0" dirty="0">
                        <a:solidFill>
                          <a:srgbClr val="C00000"/>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90036341"/>
                  </a:ext>
                </a:extLst>
              </a:tr>
              <a:tr h="584525">
                <a:tc>
                  <a:txBody>
                    <a:bodyPr/>
                    <a:lstStyle/>
                    <a:p>
                      <a:r>
                        <a:rPr lang="en-US" sz="1600" dirty="0">
                          <a:solidFill>
                            <a:schemeClr val="tx1">
                              <a:lumMod val="65000"/>
                              <a:lumOff val="35000"/>
                            </a:schemeClr>
                          </a:solidFill>
                        </a:rPr>
                        <a:t>Download delta files</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7F3F5"/>
                    </a:solidFill>
                  </a:tcPr>
                </a:tc>
                <a:extLst>
                  <a:ext uri="{0D108BD9-81ED-4DB2-BD59-A6C34878D82A}">
                    <a16:rowId xmlns:a16="http://schemas.microsoft.com/office/drawing/2014/main" val="528510562"/>
                  </a:ext>
                </a:extLst>
              </a:tr>
              <a:tr h="584525">
                <a:tc>
                  <a:txBody>
                    <a:bodyPr/>
                    <a:lstStyle/>
                    <a:p>
                      <a:r>
                        <a:rPr lang="en-US" sz="1600" dirty="0">
                          <a:solidFill>
                            <a:schemeClr val="tx1">
                              <a:lumMod val="65000"/>
                              <a:lumOff val="35000"/>
                            </a:schemeClr>
                          </a:solidFill>
                        </a:rPr>
                        <a:t>Download individual records</a:t>
                      </a:r>
                      <a:endParaRPr lang="en-GB" sz="1600" dirty="0">
                        <a:solidFill>
                          <a:schemeClr val="tx1">
                            <a:lumMod val="65000"/>
                            <a:lumOff val="35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400" cap="all" baseline="0" dirty="0">
                          <a:solidFill>
                            <a:schemeClr val="accent6"/>
                          </a:solidFill>
                          <a:latin typeface="Wingdings 2" panose="05020102010507070707" pitchFamily="18" charset="2"/>
                        </a:rPr>
                        <a:t>P</a:t>
                      </a:r>
                      <a:endParaRPr lang="en-GB" sz="2400" cap="all" baseline="0" dirty="0">
                        <a:solidFill>
                          <a:schemeClr val="accent6"/>
                        </a:solidFill>
                        <a:latin typeface="Wingdings 2" panose="05020102010507070707" pitchFamily="18" charset="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03553991"/>
                  </a:ext>
                </a:extLst>
              </a:tr>
            </a:tbl>
          </a:graphicData>
        </a:graphic>
      </p:graphicFrame>
    </p:spTree>
    <p:extLst>
      <p:ext uri="{BB962C8B-B14F-4D97-AF65-F5344CB8AC3E}">
        <p14:creationId xmlns:p14="http://schemas.microsoft.com/office/powerpoint/2010/main" val="2325172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3620-BE16-4064-9B03-3B8B798F8D38}"/>
              </a:ext>
            </a:extLst>
          </p:cNvPr>
          <p:cNvSpPr>
            <a:spLocks noGrp="1"/>
          </p:cNvSpPr>
          <p:nvPr>
            <p:ph type="title"/>
          </p:nvPr>
        </p:nvSpPr>
        <p:spPr>
          <a:xfrm>
            <a:off x="461373" y="726728"/>
            <a:ext cx="11149435" cy="614140"/>
          </a:xfrm>
        </p:spPr>
        <p:txBody>
          <a:bodyPr>
            <a:normAutofit/>
          </a:bodyPr>
          <a:lstStyle/>
          <a:p>
            <a:r>
              <a:rPr lang="en-US" dirty="0"/>
              <a:t>5. User types: open access data</a:t>
            </a:r>
          </a:p>
        </p:txBody>
      </p:sp>
      <p:sp>
        <p:nvSpPr>
          <p:cNvPr id="3" name="Content Placeholder 2">
            <a:extLst>
              <a:ext uri="{FF2B5EF4-FFF2-40B4-BE49-F238E27FC236}">
                <a16:creationId xmlns:a16="http://schemas.microsoft.com/office/drawing/2014/main" id="{F5ADD534-B150-4D53-A108-333A3DF8B440}"/>
              </a:ext>
            </a:extLst>
          </p:cNvPr>
          <p:cNvSpPr txBox="1">
            <a:spLocks/>
          </p:cNvSpPr>
          <p:nvPr/>
        </p:nvSpPr>
        <p:spPr>
          <a:xfrm>
            <a:off x="417033" y="2377845"/>
            <a:ext cx="11270141" cy="378325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gn="just">
              <a:spcBef>
                <a:spcPts val="0"/>
              </a:spcBef>
              <a:spcAft>
                <a:spcPts val="1200"/>
              </a:spcAft>
              <a:buClr>
                <a:srgbClr val="30AFB8"/>
              </a:buClr>
            </a:pPr>
            <a:endParaRPr lang="en-US">
              <a:solidFill>
                <a:srgbClr val="0070C0"/>
              </a:solidFill>
            </a:endParaRPr>
          </a:p>
        </p:txBody>
      </p:sp>
      <p:sp>
        <p:nvSpPr>
          <p:cNvPr id="13" name="Slide Number Placeholder 3">
            <a:extLst>
              <a:ext uri="{FF2B5EF4-FFF2-40B4-BE49-F238E27FC236}">
                <a16:creationId xmlns:a16="http://schemas.microsoft.com/office/drawing/2014/main" id="{692C2280-A37B-48E5-851E-A7EBDC13E922}"/>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21</a:t>
            </a:fld>
            <a:r>
              <a:rPr lang="en-GB"/>
              <a:t> </a:t>
            </a:r>
          </a:p>
        </p:txBody>
      </p:sp>
      <p:sp>
        <p:nvSpPr>
          <p:cNvPr id="14" name="Footer Placeholder 4">
            <a:extLst>
              <a:ext uri="{FF2B5EF4-FFF2-40B4-BE49-F238E27FC236}">
                <a16:creationId xmlns:a16="http://schemas.microsoft.com/office/drawing/2014/main" id="{FEAD3229-AA19-4495-A87F-52F1005A75C4}"/>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
        <p:nvSpPr>
          <p:cNvPr id="12" name="TextBox 11">
            <a:extLst>
              <a:ext uri="{FF2B5EF4-FFF2-40B4-BE49-F238E27FC236}">
                <a16:creationId xmlns:a16="http://schemas.microsoft.com/office/drawing/2014/main" id="{90BEFD56-3B33-4A63-9DDC-75EA84681163}"/>
              </a:ext>
            </a:extLst>
          </p:cNvPr>
          <p:cNvSpPr txBox="1"/>
          <p:nvPr/>
        </p:nvSpPr>
        <p:spPr>
          <a:xfrm>
            <a:off x="459777" y="1426073"/>
            <a:ext cx="11149435" cy="4735029"/>
          </a:xfrm>
          <a:prstGeom prst="rect">
            <a:avLst/>
          </a:prstGeom>
          <a:noFill/>
        </p:spPr>
        <p:txBody>
          <a:bodyPr wrap="square" rtlCol="0" anchor="t" anchorCtr="0">
            <a:noAutofit/>
          </a:bodyPr>
          <a:lstStyle/>
          <a:p>
            <a:pPr>
              <a:lnSpc>
                <a:spcPct val="125000"/>
              </a:lnSpc>
              <a:spcBef>
                <a:spcPts val="433"/>
              </a:spcBef>
              <a:spcAft>
                <a:spcPts val="800"/>
              </a:spcAft>
            </a:pPr>
            <a:r>
              <a:rPr lang="en-US" b="1" dirty="0">
                <a:solidFill>
                  <a:schemeClr val="tx2"/>
                </a:solidFill>
              </a:rPr>
              <a:t>Irrespective of user type, all DSB </a:t>
            </a:r>
            <a:r>
              <a:rPr lang="en-US" b="1">
                <a:solidFill>
                  <a:schemeClr val="tx2"/>
                </a:solidFill>
              </a:rPr>
              <a:t>users will </a:t>
            </a:r>
            <a:r>
              <a:rPr lang="en-US" b="1" dirty="0">
                <a:solidFill>
                  <a:schemeClr val="tx2"/>
                </a:solidFill>
              </a:rPr>
              <a:t>be able to:</a:t>
            </a:r>
          </a:p>
          <a:p>
            <a:pPr marL="742950" lvl="1" indent="-285750">
              <a:lnSpc>
                <a:spcPct val="125000"/>
              </a:lnSpc>
              <a:spcBef>
                <a:spcPts val="433"/>
              </a:spcBef>
              <a:spcAft>
                <a:spcPts val="800"/>
              </a:spcAft>
              <a:buClr>
                <a:srgbClr val="30AFB8"/>
              </a:buClr>
              <a:buFont typeface="Wingdings" panose="05000000000000000000" pitchFamily="2" charset="2"/>
              <a:buChar char="§"/>
            </a:pPr>
            <a:r>
              <a:rPr lang="en-US" dirty="0">
                <a:solidFill>
                  <a:schemeClr val="tx2"/>
                </a:solidFill>
              </a:rPr>
              <a:t>Search for OTC derivative data in near real-time by logging on to the DSB’s web front end</a:t>
            </a:r>
          </a:p>
          <a:p>
            <a:pPr marL="742950" lvl="1" indent="-285750">
              <a:lnSpc>
                <a:spcPct val="125000"/>
              </a:lnSpc>
              <a:spcBef>
                <a:spcPts val="433"/>
              </a:spcBef>
              <a:spcAft>
                <a:spcPts val="800"/>
              </a:spcAft>
              <a:buClr>
                <a:srgbClr val="30AFB8"/>
              </a:buClr>
              <a:buFont typeface="Wingdings" panose="05000000000000000000" pitchFamily="2" charset="2"/>
              <a:buChar char="§"/>
            </a:pPr>
            <a:r>
              <a:rPr lang="en-US" dirty="0">
                <a:solidFill>
                  <a:schemeClr val="tx2"/>
                </a:solidFill>
              </a:rPr>
              <a:t>Conduct a manual search and download the specific record of interest in machine readable format</a:t>
            </a:r>
          </a:p>
          <a:p>
            <a:pPr marL="742950" lvl="1" indent="-285750">
              <a:lnSpc>
                <a:spcPct val="125000"/>
              </a:lnSpc>
              <a:spcBef>
                <a:spcPts val="433"/>
              </a:spcBef>
              <a:spcAft>
                <a:spcPts val="800"/>
              </a:spcAft>
              <a:buClr>
                <a:srgbClr val="30AFB8"/>
              </a:buClr>
              <a:buFont typeface="Wingdings" panose="05000000000000000000" pitchFamily="2" charset="2"/>
              <a:buChar char="§"/>
            </a:pPr>
            <a:r>
              <a:rPr lang="en-US" dirty="0">
                <a:solidFill>
                  <a:schemeClr val="tx2"/>
                </a:solidFill>
              </a:rPr>
              <a:t>Download machine readable records and have free of cost access to regularly published files containing a list of all new records created or updated in that period </a:t>
            </a:r>
          </a:p>
          <a:p>
            <a:pPr marL="742950" lvl="1" indent="-285750">
              <a:lnSpc>
                <a:spcPct val="125000"/>
              </a:lnSpc>
              <a:spcBef>
                <a:spcPts val="433"/>
              </a:spcBef>
              <a:spcAft>
                <a:spcPts val="800"/>
              </a:spcAft>
              <a:buClr>
                <a:srgbClr val="30AFB8"/>
              </a:buClr>
              <a:buFont typeface="Wingdings" panose="05000000000000000000" pitchFamily="2" charset="2"/>
              <a:buChar char="§"/>
            </a:pPr>
            <a:r>
              <a:rPr lang="en-US" dirty="0">
                <a:solidFill>
                  <a:schemeClr val="tx2"/>
                </a:solidFill>
              </a:rPr>
              <a:t>Obtain the UPI derivative identifier from the counterpart with whom the trade was executed </a:t>
            </a:r>
          </a:p>
          <a:p>
            <a:pPr marL="742950" lvl="1" indent="-285750">
              <a:lnSpc>
                <a:spcPct val="125000"/>
              </a:lnSpc>
              <a:spcBef>
                <a:spcPts val="433"/>
              </a:spcBef>
              <a:spcAft>
                <a:spcPts val="800"/>
              </a:spcAft>
              <a:buClr>
                <a:srgbClr val="30AFB8"/>
              </a:buClr>
              <a:buFont typeface="Wingdings" panose="05000000000000000000" pitchFamily="2" charset="2"/>
              <a:buChar char="§"/>
            </a:pPr>
            <a:r>
              <a:rPr lang="en-US" dirty="0">
                <a:solidFill>
                  <a:schemeClr val="tx2"/>
                </a:solidFill>
              </a:rPr>
              <a:t>Obtain the UPI derivative identifier from the trade execution platform on which the trade was executed </a:t>
            </a:r>
          </a:p>
          <a:p>
            <a:pPr marL="742950" lvl="1" indent="-285750">
              <a:lnSpc>
                <a:spcPct val="125000"/>
              </a:lnSpc>
              <a:spcBef>
                <a:spcPts val="433"/>
              </a:spcBef>
              <a:spcAft>
                <a:spcPts val="800"/>
              </a:spcAft>
              <a:buClr>
                <a:srgbClr val="30AFB8"/>
              </a:buClr>
              <a:buFont typeface="Wingdings" panose="05000000000000000000" pitchFamily="2" charset="2"/>
              <a:buChar char="§"/>
            </a:pPr>
            <a:r>
              <a:rPr lang="en-US" dirty="0">
                <a:solidFill>
                  <a:schemeClr val="tx2"/>
                </a:solidFill>
              </a:rPr>
              <a:t>Once obtained, use the UPI as part of their subsequent post-trade workflows</a:t>
            </a:r>
          </a:p>
        </p:txBody>
      </p:sp>
    </p:spTree>
    <p:extLst>
      <p:ext uri="{BB962C8B-B14F-4D97-AF65-F5344CB8AC3E}">
        <p14:creationId xmlns:p14="http://schemas.microsoft.com/office/powerpoint/2010/main" val="227590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3620-BE16-4064-9B03-3B8B798F8D38}"/>
              </a:ext>
            </a:extLst>
          </p:cNvPr>
          <p:cNvSpPr>
            <a:spLocks noGrp="1"/>
          </p:cNvSpPr>
          <p:nvPr>
            <p:ph type="title"/>
          </p:nvPr>
        </p:nvSpPr>
        <p:spPr>
          <a:xfrm>
            <a:off x="461373" y="739362"/>
            <a:ext cx="9989377" cy="614140"/>
          </a:xfrm>
        </p:spPr>
        <p:txBody>
          <a:bodyPr>
            <a:normAutofit/>
          </a:bodyPr>
          <a:lstStyle/>
          <a:p>
            <a:r>
              <a:rPr lang="en-US" dirty="0"/>
              <a:t>5. User type: availability of delta files for download</a:t>
            </a:r>
          </a:p>
        </p:txBody>
      </p:sp>
      <p:sp>
        <p:nvSpPr>
          <p:cNvPr id="3" name="Content Placeholder 2">
            <a:extLst>
              <a:ext uri="{FF2B5EF4-FFF2-40B4-BE49-F238E27FC236}">
                <a16:creationId xmlns:a16="http://schemas.microsoft.com/office/drawing/2014/main" id="{F5ADD534-B150-4D53-A108-333A3DF8B440}"/>
              </a:ext>
            </a:extLst>
          </p:cNvPr>
          <p:cNvSpPr txBox="1">
            <a:spLocks/>
          </p:cNvSpPr>
          <p:nvPr/>
        </p:nvSpPr>
        <p:spPr>
          <a:xfrm>
            <a:off x="417033" y="2377845"/>
            <a:ext cx="11270141" cy="378325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gn="just">
              <a:spcBef>
                <a:spcPts val="0"/>
              </a:spcBef>
              <a:spcAft>
                <a:spcPts val="1200"/>
              </a:spcAft>
              <a:buClr>
                <a:srgbClr val="30AFB8"/>
              </a:buClr>
            </a:pPr>
            <a:endParaRPr lang="en-US">
              <a:solidFill>
                <a:srgbClr val="0070C0"/>
              </a:solidFill>
            </a:endParaRPr>
          </a:p>
        </p:txBody>
      </p:sp>
      <p:sp>
        <p:nvSpPr>
          <p:cNvPr id="13" name="Slide Number Placeholder 3">
            <a:extLst>
              <a:ext uri="{FF2B5EF4-FFF2-40B4-BE49-F238E27FC236}">
                <a16:creationId xmlns:a16="http://schemas.microsoft.com/office/drawing/2014/main" id="{692C2280-A37B-48E5-851E-A7EBDC13E922}"/>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22</a:t>
            </a:fld>
            <a:r>
              <a:rPr lang="en-GB"/>
              <a:t> </a:t>
            </a:r>
          </a:p>
        </p:txBody>
      </p:sp>
      <p:sp>
        <p:nvSpPr>
          <p:cNvPr id="14" name="Footer Placeholder 4">
            <a:extLst>
              <a:ext uri="{FF2B5EF4-FFF2-40B4-BE49-F238E27FC236}">
                <a16:creationId xmlns:a16="http://schemas.microsoft.com/office/drawing/2014/main" id="{FEAD3229-AA19-4495-A87F-52F1005A75C4}"/>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
        <p:nvSpPr>
          <p:cNvPr id="7" name="TextBox 6">
            <a:extLst>
              <a:ext uri="{FF2B5EF4-FFF2-40B4-BE49-F238E27FC236}">
                <a16:creationId xmlns:a16="http://schemas.microsoft.com/office/drawing/2014/main" id="{A93CC7C0-1BC9-4212-8F12-369B319BAF48}"/>
              </a:ext>
            </a:extLst>
          </p:cNvPr>
          <p:cNvSpPr txBox="1"/>
          <p:nvPr/>
        </p:nvSpPr>
        <p:spPr>
          <a:xfrm>
            <a:off x="459778" y="1474971"/>
            <a:ext cx="11151030" cy="4639027"/>
          </a:xfrm>
          <a:prstGeom prst="rect">
            <a:avLst/>
          </a:prstGeom>
          <a:noFill/>
        </p:spPr>
        <p:txBody>
          <a:bodyPr wrap="square" rtlCol="0" anchor="t" anchorCtr="0">
            <a:noAutofit/>
          </a:bodyPr>
          <a:lstStyle/>
          <a:p>
            <a:pPr marL="285750" indent="-285750">
              <a:lnSpc>
                <a:spcPct val="125000"/>
              </a:lnSpc>
              <a:spcAft>
                <a:spcPts val="600"/>
              </a:spcAft>
              <a:buClr>
                <a:srgbClr val="30AFB8"/>
              </a:buClr>
              <a:buFont typeface="Wingdings" panose="05000000000000000000" pitchFamily="2" charset="2"/>
              <a:buChar char="§"/>
            </a:pPr>
            <a:r>
              <a:rPr lang="en-US" dirty="0">
                <a:solidFill>
                  <a:schemeClr val="tx2"/>
                </a:solidFill>
              </a:rPr>
              <a:t>Users of the combined CFI, FISN, UPI and OTC ISIN service can:</a:t>
            </a:r>
          </a:p>
          <a:p>
            <a:pPr marL="742950" lvl="1" indent="-285750">
              <a:lnSpc>
                <a:spcPct val="125000"/>
              </a:lnSpc>
              <a:spcAft>
                <a:spcPts val="600"/>
              </a:spcAft>
              <a:buClr>
                <a:srgbClr val="30AFB8"/>
              </a:buClr>
              <a:buFont typeface="Wingdings" panose="05000000000000000000" pitchFamily="2" charset="2"/>
              <a:buChar char="v"/>
            </a:pPr>
            <a:r>
              <a:rPr lang="en-US" dirty="0">
                <a:solidFill>
                  <a:schemeClr val="tx2"/>
                </a:solidFill>
              </a:rPr>
              <a:t>access free-to-access delta files (containing all new, expired, and updated records</a:t>
            </a:r>
            <a:r>
              <a:rPr lang="en-US">
                <a:solidFill>
                  <a:schemeClr val="tx2"/>
                </a:solidFill>
              </a:rPr>
              <a:t>) will </a:t>
            </a:r>
            <a:r>
              <a:rPr lang="en-US" dirty="0">
                <a:solidFill>
                  <a:schemeClr val="tx2"/>
                </a:solidFill>
              </a:rPr>
              <a:t>receive the file at 23.55hrs UTC, T+0 (i.e. daily) </a:t>
            </a:r>
          </a:p>
          <a:p>
            <a:pPr marL="742950" lvl="1" indent="-285750">
              <a:lnSpc>
                <a:spcPct val="125000"/>
              </a:lnSpc>
              <a:spcAft>
                <a:spcPts val="1800"/>
              </a:spcAft>
              <a:buClr>
                <a:srgbClr val="30AFB8"/>
              </a:buClr>
              <a:buFont typeface="Wingdings" panose="05000000000000000000" pitchFamily="2" charset="2"/>
              <a:buChar char="v"/>
            </a:pPr>
            <a:r>
              <a:rPr lang="en-US" dirty="0">
                <a:solidFill>
                  <a:schemeClr val="tx2"/>
                </a:solidFill>
              </a:rPr>
              <a:t>The </a:t>
            </a:r>
            <a:r>
              <a:rPr lang="en-US">
                <a:solidFill>
                  <a:schemeClr val="tx2"/>
                </a:solidFill>
              </a:rPr>
              <a:t>file will </a:t>
            </a:r>
            <a:r>
              <a:rPr lang="en-US" dirty="0">
                <a:solidFill>
                  <a:schemeClr val="tx2"/>
                </a:solidFill>
              </a:rPr>
              <a:t>contain the UPI code alongside existing CFI, FISN, and OTC ISIN input and derived data elements </a:t>
            </a:r>
          </a:p>
          <a:p>
            <a:pPr marL="285750" indent="-285750">
              <a:lnSpc>
                <a:spcPct val="125000"/>
              </a:lnSpc>
              <a:spcAft>
                <a:spcPts val="600"/>
              </a:spcAft>
              <a:buClr>
                <a:srgbClr val="30AFB8"/>
              </a:buClr>
              <a:buFont typeface="Wingdings" panose="05000000000000000000" pitchFamily="2" charset="2"/>
              <a:buChar char="§"/>
            </a:pPr>
            <a:r>
              <a:rPr lang="en-US" dirty="0">
                <a:solidFill>
                  <a:schemeClr val="tx2"/>
                </a:solidFill>
              </a:rPr>
              <a:t>Users of the CFI and UPI only service can: </a:t>
            </a:r>
          </a:p>
          <a:p>
            <a:pPr marL="742950" lvl="1" indent="-285750">
              <a:lnSpc>
                <a:spcPct val="125000"/>
              </a:lnSpc>
              <a:spcAft>
                <a:spcPts val="1800"/>
              </a:spcAft>
              <a:buClr>
                <a:srgbClr val="30AFB8"/>
              </a:buClr>
              <a:buFont typeface="Wingdings" panose="05000000000000000000" pitchFamily="2" charset="2"/>
              <a:buChar char="v"/>
            </a:pPr>
            <a:r>
              <a:rPr lang="en-US" dirty="0">
                <a:solidFill>
                  <a:schemeClr val="tx2"/>
                </a:solidFill>
              </a:rPr>
              <a:t>access free-to-access delta files the full UPI record (UPI code and UPI input and derived reference data) at  T+1 23.55hrs UTC</a:t>
            </a:r>
          </a:p>
          <a:p>
            <a:pPr>
              <a:lnSpc>
                <a:spcPct val="125000"/>
              </a:lnSpc>
              <a:spcAft>
                <a:spcPts val="600"/>
              </a:spcAft>
              <a:buClr>
                <a:srgbClr val="30AFB8"/>
              </a:buClr>
            </a:pPr>
            <a:r>
              <a:rPr lang="en-US" dirty="0">
                <a:solidFill>
                  <a:schemeClr val="tx2"/>
                </a:solidFill>
              </a:rPr>
              <a:t>This approach aims to balance user feedback to the first UPI fee model consultation with a target operating model that can (i) support the financial sustainability of the UPI service, (ii) provide a fair service for all jurisdictions, and (iii) ensure adequate demand for the three user scenarios laid in the earlier slides</a:t>
            </a:r>
          </a:p>
        </p:txBody>
      </p:sp>
    </p:spTree>
    <p:extLst>
      <p:ext uri="{BB962C8B-B14F-4D97-AF65-F5344CB8AC3E}">
        <p14:creationId xmlns:p14="http://schemas.microsoft.com/office/powerpoint/2010/main" val="4246887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076D-DF47-46F0-AADA-D22FD552F314}"/>
              </a:ext>
            </a:extLst>
          </p:cNvPr>
          <p:cNvSpPr>
            <a:spLocks noGrp="1"/>
          </p:cNvSpPr>
          <p:nvPr>
            <p:ph type="title"/>
          </p:nvPr>
        </p:nvSpPr>
        <p:spPr>
          <a:xfrm>
            <a:off x="461373" y="728852"/>
            <a:ext cx="11149434" cy="614140"/>
          </a:xfrm>
        </p:spPr>
        <p:txBody>
          <a:bodyPr/>
          <a:lstStyle/>
          <a:p>
            <a:r>
              <a:rPr lang="en-US" dirty="0"/>
              <a:t>6. user number estimates</a:t>
            </a:r>
            <a:endParaRPr lang="en-GB" dirty="0"/>
          </a:p>
        </p:txBody>
      </p:sp>
      <p:sp>
        <p:nvSpPr>
          <p:cNvPr id="3" name="Content Placeholder 2">
            <a:extLst>
              <a:ext uri="{FF2B5EF4-FFF2-40B4-BE49-F238E27FC236}">
                <a16:creationId xmlns:a16="http://schemas.microsoft.com/office/drawing/2014/main" id="{A3856F47-7AF5-4370-B13A-7CF04CAFCC52}"/>
              </a:ext>
            </a:extLst>
          </p:cNvPr>
          <p:cNvSpPr>
            <a:spLocks noGrp="1"/>
          </p:cNvSpPr>
          <p:nvPr>
            <p:ph idx="1"/>
          </p:nvPr>
        </p:nvSpPr>
        <p:spPr>
          <a:xfrm>
            <a:off x="461374" y="1391920"/>
            <a:ext cx="11149433" cy="4854387"/>
          </a:xfrm>
        </p:spPr>
        <p:txBody>
          <a:bodyPr anchor="t" anchorCtr="0">
            <a:noAutofit/>
          </a:bodyPr>
          <a:lstStyle/>
          <a:p>
            <a:pPr marL="0" indent="0">
              <a:buNone/>
            </a:pPr>
            <a:r>
              <a:rPr lang="en-GB" sz="1800" b="0" i="0" u="none" strike="noStrike" baseline="0" dirty="0">
                <a:solidFill>
                  <a:srgbClr val="3C3C3C"/>
                </a:solidFill>
                <a:latin typeface="Gill Sans MT" panose="020B0502020104020203" pitchFamily="34" charset="0"/>
              </a:rPr>
              <a:t>Estimated number of organizations that might seek access to the DSB following launch of the UPI service. Expectations are based on regulatory surveys, informal market discussions and industry consultation</a:t>
            </a:r>
          </a:p>
          <a:p>
            <a:pPr marL="622300" indent="-355600">
              <a:spcAft>
                <a:spcPts val="400"/>
              </a:spcAft>
            </a:pPr>
            <a:r>
              <a:rPr lang="en-GB" sz="1800" b="0" i="0" u="none" strike="noStrike" baseline="0" dirty="0">
                <a:solidFill>
                  <a:srgbClr val="3C3C3C"/>
                </a:solidFill>
                <a:latin typeface="Gill Sans MT" panose="020B0502020104020203" pitchFamily="34" charset="0"/>
              </a:rPr>
              <a:t>Lower threshold estimates: </a:t>
            </a:r>
          </a:p>
          <a:p>
            <a:pPr marL="901700" indent="-279400">
              <a:spcAft>
                <a:spcPts val="400"/>
              </a:spcAft>
              <a:buSzPct val="100000"/>
              <a:buFont typeface="Wingdings" panose="05000000000000000000" pitchFamily="2" charset="2"/>
              <a:buChar char="v"/>
            </a:pPr>
            <a:r>
              <a:rPr lang="en-GB" sz="1800" b="0" i="0" u="none" strike="noStrike" baseline="0" dirty="0">
                <a:solidFill>
                  <a:srgbClr val="3C3C3C"/>
                </a:solidFill>
                <a:latin typeface="Gill Sans MT" panose="020B0502020104020203" pitchFamily="34" charset="0"/>
              </a:rPr>
              <a:t>500 organizations representing 3.5k legal entities expected to </a:t>
            </a:r>
            <a:r>
              <a:rPr lang="en-GB" sz="1800" b="1" i="0" u="none" strike="noStrike" baseline="0" dirty="0">
                <a:solidFill>
                  <a:srgbClr val="3C3C3C"/>
                </a:solidFill>
                <a:latin typeface="Gill Sans MT" panose="020B0502020104020203" pitchFamily="34" charset="0"/>
              </a:rPr>
              <a:t>pay to connect programmatically </a:t>
            </a:r>
            <a:r>
              <a:rPr lang="en-GB" sz="1800" b="0" i="0" u="none" strike="noStrike" baseline="0" dirty="0">
                <a:solidFill>
                  <a:srgbClr val="3C3C3C"/>
                </a:solidFill>
                <a:latin typeface="Gill Sans MT" panose="020B0502020104020203" pitchFamily="34" charset="0"/>
              </a:rPr>
              <a:t>to create and/or search for UPI records </a:t>
            </a:r>
          </a:p>
          <a:p>
            <a:pPr marL="901700" indent="-279400">
              <a:spcAft>
                <a:spcPts val="400"/>
              </a:spcAft>
              <a:buSzPct val="100000"/>
              <a:buFont typeface="Wingdings" panose="05000000000000000000" pitchFamily="2" charset="2"/>
              <a:buChar char="v"/>
            </a:pPr>
            <a:r>
              <a:rPr lang="en-GB" sz="1800" b="0" i="0" u="none" strike="noStrike" baseline="0" dirty="0">
                <a:solidFill>
                  <a:srgbClr val="3C3C3C"/>
                </a:solidFill>
                <a:latin typeface="Gill Sans MT" panose="020B0502020104020203" pitchFamily="34" charset="0"/>
              </a:rPr>
              <a:t>2,500 organizations representing 16k legal entities expected to </a:t>
            </a:r>
            <a:r>
              <a:rPr lang="en-GB" sz="1800" b="1" i="0" u="none" strike="noStrike" baseline="0" dirty="0">
                <a:solidFill>
                  <a:srgbClr val="3C3C3C"/>
                </a:solidFill>
                <a:latin typeface="Gill Sans MT" panose="020B0502020104020203" pitchFamily="34" charset="0"/>
              </a:rPr>
              <a:t>pay to connect manually </a:t>
            </a:r>
            <a:r>
              <a:rPr lang="en-GB" sz="1800" b="0" i="0" u="none" strike="noStrike" baseline="0" dirty="0">
                <a:solidFill>
                  <a:srgbClr val="3C3C3C"/>
                </a:solidFill>
                <a:latin typeface="Gill Sans MT" panose="020B0502020104020203" pitchFamily="34" charset="0"/>
              </a:rPr>
              <a:t>to create UPI records </a:t>
            </a:r>
          </a:p>
          <a:p>
            <a:pPr marL="901700" indent="-279400">
              <a:spcAft>
                <a:spcPts val="1200"/>
              </a:spcAft>
              <a:buSzPct val="100000"/>
              <a:buFont typeface="Wingdings" panose="05000000000000000000" pitchFamily="2" charset="2"/>
              <a:buChar char="v"/>
            </a:pPr>
            <a:r>
              <a:rPr lang="en-GB" sz="1800" b="0" i="0" u="none" strike="noStrike" baseline="0" dirty="0">
                <a:solidFill>
                  <a:srgbClr val="3C3C3C"/>
                </a:solidFill>
                <a:latin typeface="Gill Sans MT" panose="020B0502020104020203" pitchFamily="34" charset="0"/>
              </a:rPr>
              <a:t>17,000 organizations representing 115k legal entities expected to </a:t>
            </a:r>
            <a:r>
              <a:rPr lang="en-GB" sz="1800" b="1" i="0" u="none" strike="noStrike" baseline="0" dirty="0">
                <a:solidFill>
                  <a:srgbClr val="3C3C3C"/>
                </a:solidFill>
                <a:latin typeface="Gill Sans MT" panose="020B0502020104020203" pitchFamily="34" charset="0"/>
              </a:rPr>
              <a:t>connect free of cost </a:t>
            </a:r>
            <a:r>
              <a:rPr lang="en-GB" sz="1800" b="0" i="0" u="none" strike="noStrike" baseline="0" dirty="0">
                <a:solidFill>
                  <a:srgbClr val="3C3C3C"/>
                </a:solidFill>
                <a:latin typeface="Gill Sans MT" panose="020B0502020104020203" pitchFamily="34" charset="0"/>
              </a:rPr>
              <a:t>to search for and/or download UPI records </a:t>
            </a:r>
          </a:p>
          <a:p>
            <a:pPr marL="622300" indent="-355600">
              <a:spcAft>
                <a:spcPts val="400"/>
              </a:spcAft>
            </a:pPr>
            <a:r>
              <a:rPr lang="en-GB" sz="1800" b="0" i="0" u="none" strike="noStrike" baseline="0" dirty="0">
                <a:solidFill>
                  <a:srgbClr val="3C3C3C"/>
                </a:solidFill>
                <a:latin typeface="Gill Sans MT" panose="020B0502020104020203" pitchFamily="34" charset="0"/>
              </a:rPr>
              <a:t>Upper threshold estimates:</a:t>
            </a:r>
          </a:p>
          <a:p>
            <a:pPr marL="901700" indent="-279400">
              <a:spcAft>
                <a:spcPts val="400"/>
              </a:spcAft>
              <a:buSzPct val="100000"/>
              <a:buFont typeface="Wingdings" panose="05000000000000000000" pitchFamily="2" charset="2"/>
              <a:buChar char="v"/>
            </a:pPr>
            <a:r>
              <a:rPr lang="en-GB" dirty="0">
                <a:solidFill>
                  <a:srgbClr val="3C3C3C"/>
                </a:solidFill>
                <a:latin typeface="Gill Sans MT" panose="020B0502020104020203" pitchFamily="34" charset="0"/>
              </a:rPr>
              <a:t>12,000 organizations representing 80.5k legal entities expected to </a:t>
            </a:r>
            <a:r>
              <a:rPr lang="en-GB" b="1" dirty="0">
                <a:solidFill>
                  <a:srgbClr val="3C3C3C"/>
                </a:solidFill>
                <a:latin typeface="Gill Sans MT" panose="020B0502020104020203" pitchFamily="34" charset="0"/>
              </a:rPr>
              <a:t>pay to connect programmatically </a:t>
            </a:r>
          </a:p>
          <a:p>
            <a:pPr marL="901700" indent="-279400">
              <a:spcAft>
                <a:spcPts val="400"/>
              </a:spcAft>
              <a:buSzPct val="100000"/>
              <a:buFont typeface="Wingdings" panose="05000000000000000000" pitchFamily="2" charset="2"/>
              <a:buChar char="v"/>
            </a:pPr>
            <a:r>
              <a:rPr lang="en-GB" dirty="0">
                <a:solidFill>
                  <a:srgbClr val="3C3C3C"/>
                </a:solidFill>
                <a:latin typeface="Gill Sans MT" panose="020B0502020104020203" pitchFamily="34" charset="0"/>
              </a:rPr>
              <a:t>8,000 organizations representing 53k legal entities expected to </a:t>
            </a:r>
            <a:r>
              <a:rPr lang="en-GB" b="1" dirty="0">
                <a:solidFill>
                  <a:srgbClr val="3C3C3C"/>
                </a:solidFill>
                <a:latin typeface="Gill Sans MT" panose="020B0502020104020203" pitchFamily="34" charset="0"/>
              </a:rPr>
              <a:t>pay to connect manually </a:t>
            </a:r>
          </a:p>
          <a:p>
            <a:pPr marL="901700" indent="-279400">
              <a:buSzPct val="100000"/>
              <a:buFont typeface="Wingdings" panose="05000000000000000000" pitchFamily="2" charset="2"/>
              <a:buChar char="v"/>
            </a:pPr>
            <a:r>
              <a:rPr lang="en-GB" dirty="0">
                <a:solidFill>
                  <a:srgbClr val="3C3C3C"/>
                </a:solidFill>
                <a:latin typeface="Gill Sans MT" panose="020B0502020104020203" pitchFamily="34" charset="0"/>
              </a:rPr>
              <a:t>20,000 organizations representing 133.5k legal entities expected to </a:t>
            </a:r>
            <a:r>
              <a:rPr lang="en-GB" b="1" dirty="0">
                <a:solidFill>
                  <a:srgbClr val="3C3C3C"/>
                </a:solidFill>
                <a:latin typeface="Gill Sans MT" panose="020B0502020104020203" pitchFamily="34" charset="0"/>
              </a:rPr>
              <a:t>connect free of cost </a:t>
            </a:r>
          </a:p>
        </p:txBody>
      </p:sp>
      <p:sp>
        <p:nvSpPr>
          <p:cNvPr id="5" name="Slide Number Placeholder 3">
            <a:extLst>
              <a:ext uri="{FF2B5EF4-FFF2-40B4-BE49-F238E27FC236}">
                <a16:creationId xmlns:a16="http://schemas.microsoft.com/office/drawing/2014/main" id="{666DFA97-BBF2-48DB-AADF-0C53244C776A}"/>
              </a:ext>
            </a:extLst>
          </p:cNvPr>
          <p:cNvSpPr txBox="1">
            <a:spLocks/>
          </p:cNvSpPr>
          <p:nvPr/>
        </p:nvSpPr>
        <p:spPr>
          <a:xfrm>
            <a:off x="10558300" y="624630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Page </a:t>
            </a:r>
            <a:fld id="{ABEA20BA-2106-4EF4-BFC3-E7113DDF495F}" type="slidenum">
              <a:rPr lang="en-GB" smtClean="0"/>
              <a:pPr>
                <a:defRPr/>
              </a:pPr>
              <a:t>23</a:t>
            </a:fld>
            <a:r>
              <a:rPr lang="en-GB"/>
              <a:t> </a:t>
            </a:r>
          </a:p>
        </p:txBody>
      </p:sp>
      <p:sp>
        <p:nvSpPr>
          <p:cNvPr id="6" name="Footer Placeholder 4">
            <a:extLst>
              <a:ext uri="{FF2B5EF4-FFF2-40B4-BE49-F238E27FC236}">
                <a16:creationId xmlns:a16="http://schemas.microsoft.com/office/drawing/2014/main" id="{4B35F5BC-1670-4A8D-B801-DB1B16DDDA75}"/>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DSB 2021</a:t>
            </a:r>
          </a:p>
        </p:txBody>
      </p:sp>
    </p:spTree>
    <p:extLst>
      <p:ext uri="{BB962C8B-B14F-4D97-AF65-F5344CB8AC3E}">
        <p14:creationId xmlns:p14="http://schemas.microsoft.com/office/powerpoint/2010/main" val="258872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076D-DF47-46F0-AADA-D22FD552F314}"/>
              </a:ext>
            </a:extLst>
          </p:cNvPr>
          <p:cNvSpPr>
            <a:spLocks noGrp="1"/>
          </p:cNvSpPr>
          <p:nvPr>
            <p:ph type="title"/>
          </p:nvPr>
        </p:nvSpPr>
        <p:spPr>
          <a:xfrm>
            <a:off x="461373" y="728852"/>
            <a:ext cx="11149434" cy="614140"/>
          </a:xfrm>
        </p:spPr>
        <p:txBody>
          <a:bodyPr/>
          <a:lstStyle/>
          <a:p>
            <a:r>
              <a:rPr lang="en-US" dirty="0"/>
              <a:t>7. FEE Model determination example</a:t>
            </a:r>
            <a:endParaRPr lang="en-GB" dirty="0"/>
          </a:p>
        </p:txBody>
      </p:sp>
      <p:sp>
        <p:nvSpPr>
          <p:cNvPr id="3" name="Content Placeholder 2">
            <a:extLst>
              <a:ext uri="{FF2B5EF4-FFF2-40B4-BE49-F238E27FC236}">
                <a16:creationId xmlns:a16="http://schemas.microsoft.com/office/drawing/2014/main" id="{A3856F47-7AF5-4370-B13A-7CF04CAFCC52}"/>
              </a:ext>
            </a:extLst>
          </p:cNvPr>
          <p:cNvSpPr>
            <a:spLocks noGrp="1"/>
          </p:cNvSpPr>
          <p:nvPr>
            <p:ph idx="1"/>
          </p:nvPr>
        </p:nvSpPr>
        <p:spPr>
          <a:xfrm>
            <a:off x="461374" y="1391920"/>
            <a:ext cx="11149434" cy="4854387"/>
          </a:xfrm>
        </p:spPr>
        <p:txBody>
          <a:bodyPr anchor="t" anchorCtr="0">
            <a:noAutofit/>
          </a:bodyPr>
          <a:lstStyle/>
          <a:p>
            <a:pPr marL="355600" indent="-355600"/>
            <a:r>
              <a:rPr lang="en-GB" sz="1800" b="0" i="0" u="none" strike="noStrike" baseline="0" dirty="0">
                <a:solidFill>
                  <a:srgbClr val="3C3C3C"/>
                </a:solidFill>
                <a:latin typeface="Gill Sans MT" panose="020B0502020104020203" pitchFamily="34" charset="0"/>
              </a:rPr>
              <a:t>UPI annual user fees will be charged on a cost recovery basis.</a:t>
            </a:r>
          </a:p>
          <a:p>
            <a:pPr marL="355600" indent="-355600"/>
            <a:r>
              <a:rPr lang="en-GB" dirty="0">
                <a:solidFill>
                  <a:srgbClr val="3C3C3C"/>
                </a:solidFill>
                <a:latin typeface="Gill Sans MT" panose="020B0502020104020203" pitchFamily="34" charset="0"/>
              </a:rPr>
              <a:t>F</a:t>
            </a:r>
            <a:r>
              <a:rPr lang="en-GB" sz="1800" b="0" i="0" u="none" strike="noStrike" baseline="0" dirty="0">
                <a:solidFill>
                  <a:srgbClr val="3C3C3C"/>
                </a:solidFill>
                <a:latin typeface="Gill Sans MT" panose="020B0502020104020203" pitchFamily="34" charset="0"/>
              </a:rPr>
              <a:t>ee model variables are proposed to be used to determine the user fee per user type. Based on the existing DSB fee model structure, the variables to calculate the user fees will comprise the UPI Total Estimate Cost and user numbers per fee paying user type. </a:t>
            </a:r>
          </a:p>
          <a:p>
            <a:pPr marL="355600" indent="-355600"/>
            <a:r>
              <a:rPr lang="en-GB" dirty="0">
                <a:solidFill>
                  <a:srgbClr val="3C3C3C"/>
                </a:solidFill>
                <a:latin typeface="Gill Sans MT" panose="020B0502020104020203" pitchFamily="34" charset="0"/>
              </a:rPr>
              <a:t>B</a:t>
            </a:r>
            <a:r>
              <a:rPr lang="en-GB" sz="1800" b="0" i="0" u="none" strike="noStrike" baseline="0" dirty="0">
                <a:solidFill>
                  <a:srgbClr val="3C3C3C"/>
                </a:solidFill>
                <a:latin typeface="Gill Sans MT" panose="020B0502020104020203" pitchFamily="34" charset="0"/>
              </a:rPr>
              <a:t>ased on the proposed model, the higher the number of users, the lower the fee per user.</a:t>
            </a:r>
          </a:p>
          <a:p>
            <a:pPr marL="355600" indent="-355600"/>
            <a:r>
              <a:rPr lang="en-GB" sz="1800" b="0" i="0" u="none" strike="noStrike" baseline="0" dirty="0">
                <a:solidFill>
                  <a:srgbClr val="3C3C3C"/>
                </a:solidFill>
                <a:latin typeface="Gill Sans MT" panose="020B0502020104020203" pitchFamily="34" charset="0"/>
              </a:rPr>
              <a:t>In order to determine the annual fees, the first element is to set the Infrequent User fee as a fixed amount. The rationale for a fixed fee that it is high enough not to disadvantage those Standard or Power Users but low enough to be acceptable to Infrequent and small volume UPI creators.</a:t>
            </a:r>
          </a:p>
          <a:p>
            <a:pPr marL="355600" indent="-355600"/>
            <a:r>
              <a:rPr lang="en-GB" sz="1800" b="0" i="0" u="none" strike="noStrike" baseline="0" dirty="0">
                <a:solidFill>
                  <a:srgbClr val="3C3C3C"/>
                </a:solidFill>
                <a:latin typeface="Gill Sans MT" panose="020B0502020104020203" pitchFamily="34" charset="0"/>
              </a:rPr>
              <a:t>Following determination of the Infrequent User fee, the Power and Standard User fees are </a:t>
            </a:r>
            <a:r>
              <a:rPr lang="en-GB" dirty="0">
                <a:solidFill>
                  <a:srgbClr val="3C3C3C"/>
                </a:solidFill>
                <a:latin typeface="Gill Sans MT" panose="020B0502020104020203" pitchFamily="34" charset="0"/>
              </a:rPr>
              <a:t>calculated.  The Power User fee is proposed to be three times greater than the Standard User fee which is consistent with the existing  OTC ISIN service provision, based on the respective functionality and connectivity.</a:t>
            </a:r>
            <a:endParaRPr lang="en-GB" sz="1800" b="0" i="0" u="none" strike="noStrike" baseline="0" dirty="0">
              <a:solidFill>
                <a:srgbClr val="3C3C3C"/>
              </a:solidFill>
              <a:latin typeface="Gill Sans MT" panose="020B0502020104020203" pitchFamily="34" charset="0"/>
            </a:endParaRPr>
          </a:p>
          <a:p>
            <a:pPr marL="355600" indent="-355600"/>
            <a:r>
              <a:rPr lang="en-GB" sz="1800" b="0" i="0" u="none" strike="noStrike" baseline="0" dirty="0">
                <a:solidFill>
                  <a:srgbClr val="3C3C3C"/>
                </a:solidFill>
                <a:latin typeface="Gill Sans MT" panose="020B0502020104020203" pitchFamily="34" charset="0"/>
              </a:rPr>
              <a:t>As with the existing OTC ISIN service fee model, the Standard Users fee is set to reflect the fact that such users are substantially cheaper for the DSB to support as the lack of a programmatic interface results in lower data throughput as well as lower infrastructure requirements.</a:t>
            </a:r>
          </a:p>
        </p:txBody>
      </p:sp>
      <p:sp>
        <p:nvSpPr>
          <p:cNvPr id="5" name="Slide Number Placeholder 3">
            <a:extLst>
              <a:ext uri="{FF2B5EF4-FFF2-40B4-BE49-F238E27FC236}">
                <a16:creationId xmlns:a16="http://schemas.microsoft.com/office/drawing/2014/main" id="{666DFA97-BBF2-48DB-AADF-0C53244C776A}"/>
              </a:ext>
            </a:extLst>
          </p:cNvPr>
          <p:cNvSpPr txBox="1">
            <a:spLocks/>
          </p:cNvSpPr>
          <p:nvPr/>
        </p:nvSpPr>
        <p:spPr>
          <a:xfrm>
            <a:off x="10558300" y="624630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Page </a:t>
            </a:r>
            <a:fld id="{ABEA20BA-2106-4EF4-BFC3-E7113DDF495F}" type="slidenum">
              <a:rPr lang="en-GB" smtClean="0"/>
              <a:pPr>
                <a:defRPr/>
              </a:pPr>
              <a:t>24</a:t>
            </a:fld>
            <a:r>
              <a:rPr lang="en-GB"/>
              <a:t> </a:t>
            </a:r>
          </a:p>
        </p:txBody>
      </p:sp>
      <p:sp>
        <p:nvSpPr>
          <p:cNvPr id="6" name="Footer Placeholder 4">
            <a:extLst>
              <a:ext uri="{FF2B5EF4-FFF2-40B4-BE49-F238E27FC236}">
                <a16:creationId xmlns:a16="http://schemas.microsoft.com/office/drawing/2014/main" id="{4B35F5BC-1670-4A8D-B801-DB1B16DDDA75}"/>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DSB 2021</a:t>
            </a:r>
          </a:p>
        </p:txBody>
      </p:sp>
    </p:spTree>
    <p:extLst>
      <p:ext uri="{BB962C8B-B14F-4D97-AF65-F5344CB8AC3E}">
        <p14:creationId xmlns:p14="http://schemas.microsoft.com/office/powerpoint/2010/main" val="1681003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076D-DF47-46F0-AADA-D22FD552F314}"/>
              </a:ext>
            </a:extLst>
          </p:cNvPr>
          <p:cNvSpPr>
            <a:spLocks noGrp="1"/>
          </p:cNvSpPr>
          <p:nvPr>
            <p:ph type="title"/>
          </p:nvPr>
        </p:nvSpPr>
        <p:spPr>
          <a:xfrm>
            <a:off x="461373" y="728852"/>
            <a:ext cx="11149434" cy="614140"/>
          </a:xfrm>
        </p:spPr>
        <p:txBody>
          <a:bodyPr/>
          <a:lstStyle/>
          <a:p>
            <a:r>
              <a:rPr lang="en-US" dirty="0"/>
              <a:t>7. FEE Model determination example</a:t>
            </a:r>
            <a:endParaRPr lang="en-GB" dirty="0"/>
          </a:p>
        </p:txBody>
      </p:sp>
      <p:sp>
        <p:nvSpPr>
          <p:cNvPr id="3" name="Content Placeholder 2">
            <a:extLst>
              <a:ext uri="{FF2B5EF4-FFF2-40B4-BE49-F238E27FC236}">
                <a16:creationId xmlns:a16="http://schemas.microsoft.com/office/drawing/2014/main" id="{A3856F47-7AF5-4370-B13A-7CF04CAFCC52}"/>
              </a:ext>
            </a:extLst>
          </p:cNvPr>
          <p:cNvSpPr>
            <a:spLocks noGrp="1"/>
          </p:cNvSpPr>
          <p:nvPr>
            <p:ph idx="1"/>
          </p:nvPr>
        </p:nvSpPr>
        <p:spPr>
          <a:xfrm>
            <a:off x="459778" y="1377843"/>
            <a:ext cx="11149434" cy="503966"/>
          </a:xfrm>
        </p:spPr>
        <p:txBody>
          <a:bodyPr anchor="ctr" anchorCtr="0">
            <a:noAutofit/>
          </a:bodyPr>
          <a:lstStyle/>
          <a:p>
            <a:pPr marL="0" indent="0">
              <a:buNone/>
            </a:pPr>
            <a:r>
              <a:rPr lang="en-GB" sz="1800" b="0" i="0" u="none" strike="noStrike" baseline="0" dirty="0">
                <a:solidFill>
                  <a:srgbClr val="3C3C3C"/>
                </a:solidFill>
                <a:latin typeface="Gill Sans MT" panose="020B0502020104020203" pitchFamily="34" charset="0"/>
              </a:rPr>
              <a:t>Example as used in the second Fee Model Consultation Paper</a:t>
            </a:r>
            <a:r>
              <a:rPr lang="en-GB" sz="1800" b="0" i="0" u="none" strike="noStrike" baseline="30000" dirty="0">
                <a:solidFill>
                  <a:srgbClr val="3C3C3C"/>
                </a:solidFill>
                <a:latin typeface="Gill Sans MT" panose="020B0502020104020203" pitchFamily="34" charset="0"/>
              </a:rPr>
              <a:t>*</a:t>
            </a:r>
            <a:r>
              <a:rPr lang="en-GB" sz="1800" b="0" i="0" u="none" strike="noStrike" dirty="0">
                <a:solidFill>
                  <a:srgbClr val="3C3C3C"/>
                </a:solidFill>
                <a:latin typeface="Gill Sans MT" panose="020B0502020104020203" pitchFamily="34" charset="0"/>
              </a:rPr>
              <a:t>, based on </a:t>
            </a:r>
            <a:r>
              <a:rPr lang="en-GB" sz="1800" b="1" i="0" u="none" strike="noStrike" dirty="0">
                <a:solidFill>
                  <a:srgbClr val="3C3C3C"/>
                </a:solidFill>
                <a:latin typeface="Gill Sans MT" panose="020B0502020104020203" pitchFamily="34" charset="0"/>
              </a:rPr>
              <a:t>3,000 fee paying users </a:t>
            </a:r>
            <a:r>
              <a:rPr lang="en-GB" sz="1800" b="0" i="0" u="none" strike="noStrike" dirty="0">
                <a:solidFill>
                  <a:srgbClr val="3C3C3C"/>
                </a:solidFill>
                <a:latin typeface="Gill Sans MT" panose="020B0502020104020203" pitchFamily="34" charset="0"/>
              </a:rPr>
              <a:t>-</a:t>
            </a:r>
          </a:p>
        </p:txBody>
      </p:sp>
      <p:sp>
        <p:nvSpPr>
          <p:cNvPr id="5" name="Slide Number Placeholder 3">
            <a:extLst>
              <a:ext uri="{FF2B5EF4-FFF2-40B4-BE49-F238E27FC236}">
                <a16:creationId xmlns:a16="http://schemas.microsoft.com/office/drawing/2014/main" id="{666DFA97-BBF2-48DB-AADF-0C53244C776A}"/>
              </a:ext>
            </a:extLst>
          </p:cNvPr>
          <p:cNvSpPr txBox="1">
            <a:spLocks/>
          </p:cNvSpPr>
          <p:nvPr/>
        </p:nvSpPr>
        <p:spPr>
          <a:xfrm>
            <a:off x="10558300" y="624630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Page </a:t>
            </a:r>
            <a:fld id="{ABEA20BA-2106-4EF4-BFC3-E7113DDF495F}" type="slidenum">
              <a:rPr lang="en-GB" smtClean="0"/>
              <a:pPr>
                <a:defRPr/>
              </a:pPr>
              <a:t>25</a:t>
            </a:fld>
            <a:r>
              <a:rPr lang="en-GB"/>
              <a:t> </a:t>
            </a:r>
          </a:p>
        </p:txBody>
      </p:sp>
      <p:sp>
        <p:nvSpPr>
          <p:cNvPr id="6" name="Footer Placeholder 4">
            <a:extLst>
              <a:ext uri="{FF2B5EF4-FFF2-40B4-BE49-F238E27FC236}">
                <a16:creationId xmlns:a16="http://schemas.microsoft.com/office/drawing/2014/main" id="{4B35F5BC-1670-4A8D-B801-DB1B16DDDA75}"/>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DSB 2021</a:t>
            </a:r>
          </a:p>
        </p:txBody>
      </p:sp>
      <p:graphicFrame>
        <p:nvGraphicFramePr>
          <p:cNvPr id="11" name="Table 11">
            <a:extLst>
              <a:ext uri="{FF2B5EF4-FFF2-40B4-BE49-F238E27FC236}">
                <a16:creationId xmlns:a16="http://schemas.microsoft.com/office/drawing/2014/main" id="{28AED17F-0503-4D38-9550-17E73863B36D}"/>
              </a:ext>
            </a:extLst>
          </p:cNvPr>
          <p:cNvGraphicFramePr>
            <a:graphicFrameLocks noGrp="1"/>
          </p:cNvGraphicFramePr>
          <p:nvPr>
            <p:extLst>
              <p:ext uri="{D42A27DB-BD31-4B8C-83A1-F6EECF244321}">
                <p14:modId xmlns:p14="http://schemas.microsoft.com/office/powerpoint/2010/main" val="3495642065"/>
              </p:ext>
            </p:extLst>
          </p:nvPr>
        </p:nvGraphicFramePr>
        <p:xfrm>
          <a:off x="749551" y="1852667"/>
          <a:ext cx="7098743" cy="1854200"/>
        </p:xfrm>
        <a:graphic>
          <a:graphicData uri="http://schemas.openxmlformats.org/drawingml/2006/table">
            <a:tbl>
              <a:tblPr firstRow="1" bandRow="1">
                <a:tableStyleId>{5C22544A-7EE6-4342-B048-85BDC9FD1C3A}</a:tableStyleId>
              </a:tblPr>
              <a:tblGrid>
                <a:gridCol w="3056831">
                  <a:extLst>
                    <a:ext uri="{9D8B030D-6E8A-4147-A177-3AD203B41FA5}">
                      <a16:colId xmlns:a16="http://schemas.microsoft.com/office/drawing/2014/main" val="1812868419"/>
                    </a:ext>
                  </a:extLst>
                </a:gridCol>
                <a:gridCol w="1802295">
                  <a:extLst>
                    <a:ext uri="{9D8B030D-6E8A-4147-A177-3AD203B41FA5}">
                      <a16:colId xmlns:a16="http://schemas.microsoft.com/office/drawing/2014/main" val="351644096"/>
                    </a:ext>
                  </a:extLst>
                </a:gridCol>
                <a:gridCol w="2239617">
                  <a:extLst>
                    <a:ext uri="{9D8B030D-6E8A-4147-A177-3AD203B41FA5}">
                      <a16:colId xmlns:a16="http://schemas.microsoft.com/office/drawing/2014/main" val="3934140569"/>
                    </a:ext>
                  </a:extLst>
                </a:gridCol>
              </a:tblGrid>
              <a:tr h="370840">
                <a:tc>
                  <a:txBody>
                    <a:bodyPr/>
                    <a:lstStyle/>
                    <a:p>
                      <a:pPr marL="0" algn="l" defTabSz="457200" rtl="0" eaLnBrk="1" latinLnBrk="0" hangingPunct="1">
                        <a:lnSpc>
                          <a:spcPct val="100000"/>
                        </a:lnSpc>
                        <a:spcAft>
                          <a:spcPts val="0"/>
                        </a:spcAft>
                      </a:pPr>
                      <a:r>
                        <a:rPr lang="en-GB" sz="1600" b="1" kern="1200" dirty="0">
                          <a:solidFill>
                            <a:schemeClr val="tx1">
                              <a:lumMod val="65000"/>
                              <a:lumOff val="35000"/>
                            </a:schemeClr>
                          </a:solidFill>
                          <a:effectLst/>
                          <a:latin typeface="+mn-lt"/>
                          <a:ea typeface="+mn-ea"/>
                          <a:cs typeface="+mn-cs"/>
                        </a:rPr>
                        <a:t>Fee Model Variable</a:t>
                      </a:r>
                    </a:p>
                  </a:txBody>
                  <a:tcPr anchor="ctr">
                    <a:solidFill>
                      <a:srgbClr val="BCEAEE"/>
                    </a:solidFill>
                  </a:tcPr>
                </a:tc>
                <a:tc>
                  <a:txBody>
                    <a:bodyPr/>
                    <a:lstStyle/>
                    <a:p>
                      <a:pPr marL="0" algn="ctr" defTabSz="457200" rtl="0" eaLnBrk="1" latinLnBrk="0" hangingPunct="1">
                        <a:lnSpc>
                          <a:spcPct val="100000"/>
                        </a:lnSpc>
                        <a:spcAft>
                          <a:spcPts val="0"/>
                        </a:spcAft>
                      </a:pPr>
                      <a:r>
                        <a:rPr lang="en-GB" sz="1600" b="1" kern="1200" dirty="0">
                          <a:solidFill>
                            <a:schemeClr val="tx1">
                              <a:lumMod val="65000"/>
                              <a:lumOff val="35000"/>
                            </a:schemeClr>
                          </a:solidFill>
                          <a:effectLst/>
                          <a:latin typeface="+mn-lt"/>
                          <a:ea typeface="+mn-ea"/>
                          <a:cs typeface="+mn-cs"/>
                        </a:rPr>
                        <a:t>Value</a:t>
                      </a:r>
                    </a:p>
                  </a:txBody>
                  <a:tcPr anchor="ctr">
                    <a:solidFill>
                      <a:srgbClr val="BCEAEE"/>
                    </a:solidFill>
                  </a:tcPr>
                </a:tc>
                <a:tc>
                  <a:txBody>
                    <a:bodyPr/>
                    <a:lstStyle/>
                    <a:p>
                      <a:pPr marL="0" algn="ctr" defTabSz="457200" rtl="0" eaLnBrk="1" latinLnBrk="0" hangingPunct="1">
                        <a:lnSpc>
                          <a:spcPct val="100000"/>
                        </a:lnSpc>
                        <a:spcAft>
                          <a:spcPts val="0"/>
                        </a:spcAft>
                      </a:pPr>
                      <a:r>
                        <a:rPr lang="en-GB" sz="1600" b="1" kern="1200" dirty="0">
                          <a:solidFill>
                            <a:schemeClr val="tx1">
                              <a:lumMod val="65000"/>
                              <a:lumOff val="35000"/>
                            </a:schemeClr>
                          </a:solidFill>
                          <a:effectLst/>
                          <a:latin typeface="+mn-lt"/>
                          <a:ea typeface="+mn-ea"/>
                          <a:cs typeface="+mn-cs"/>
                        </a:rPr>
                        <a:t>Example Annual Fee</a:t>
                      </a:r>
                    </a:p>
                  </a:txBody>
                  <a:tcPr anchor="ctr">
                    <a:solidFill>
                      <a:srgbClr val="BCEAEE"/>
                    </a:solidFill>
                  </a:tcPr>
                </a:tc>
                <a:extLst>
                  <a:ext uri="{0D108BD9-81ED-4DB2-BD59-A6C34878D82A}">
                    <a16:rowId xmlns:a16="http://schemas.microsoft.com/office/drawing/2014/main" val="441326621"/>
                  </a:ext>
                </a:extLst>
              </a:tr>
              <a:tr h="370840">
                <a:tc>
                  <a:txBody>
                    <a:bodyPr/>
                    <a:lstStyle/>
                    <a:p>
                      <a:r>
                        <a:rPr lang="en-GB" sz="1800" b="0" i="0" u="none" strike="noStrike" baseline="0" dirty="0">
                          <a:solidFill>
                            <a:schemeClr val="tx2"/>
                          </a:solidFill>
                          <a:latin typeface="+mn-lt"/>
                        </a:rPr>
                        <a:t>UPI Total Estimate Cost </a:t>
                      </a:r>
                      <a:endParaRPr lang="en-GB" dirty="0">
                        <a:solidFill>
                          <a:schemeClr val="tx2"/>
                        </a:solidFill>
                        <a:latin typeface="+mn-lt"/>
                      </a:endParaRPr>
                    </a:p>
                  </a:txBody>
                  <a:tcPr>
                    <a:noFill/>
                  </a:tcPr>
                </a:tc>
                <a:tc>
                  <a:txBody>
                    <a:bodyPr/>
                    <a:lstStyle/>
                    <a:p>
                      <a:pPr algn="ctr"/>
                      <a:r>
                        <a:rPr lang="en-GB" dirty="0">
                          <a:solidFill>
                            <a:schemeClr val="tx2"/>
                          </a:solidFill>
                          <a:latin typeface="+mn-lt"/>
                        </a:rPr>
                        <a:t>€8.3m</a:t>
                      </a:r>
                    </a:p>
                  </a:txBody>
                  <a:tcPr>
                    <a:noFill/>
                  </a:tcPr>
                </a:tc>
                <a:tc>
                  <a:txBody>
                    <a:bodyPr/>
                    <a:lstStyle/>
                    <a:p>
                      <a:pPr algn="ctr"/>
                      <a:endParaRPr lang="en-GB" dirty="0">
                        <a:solidFill>
                          <a:schemeClr val="tx2"/>
                        </a:solidFill>
                        <a:latin typeface="+mn-lt"/>
                      </a:endParaRPr>
                    </a:p>
                  </a:txBody>
                  <a:tcPr>
                    <a:noFill/>
                  </a:tcPr>
                </a:tc>
                <a:extLst>
                  <a:ext uri="{0D108BD9-81ED-4DB2-BD59-A6C34878D82A}">
                    <a16:rowId xmlns:a16="http://schemas.microsoft.com/office/drawing/2014/main" val="1360848919"/>
                  </a:ext>
                </a:extLst>
              </a:tr>
              <a:tr h="370840">
                <a:tc>
                  <a:txBody>
                    <a:bodyPr/>
                    <a:lstStyle/>
                    <a:p>
                      <a:r>
                        <a:rPr lang="en-GB" sz="1800" b="0" i="0" kern="1200" dirty="0">
                          <a:solidFill>
                            <a:schemeClr val="tx2"/>
                          </a:solidFill>
                          <a:effectLst/>
                          <a:latin typeface="+mn-lt"/>
                          <a:ea typeface="+mn-ea"/>
                          <a:cs typeface="+mn-cs"/>
                        </a:rPr>
                        <a:t>Number of Infrequent Users</a:t>
                      </a:r>
                      <a:endParaRPr lang="en-GB" dirty="0">
                        <a:solidFill>
                          <a:schemeClr val="tx2"/>
                        </a:solidFill>
                        <a:latin typeface="+mn-lt"/>
                      </a:endParaRPr>
                    </a:p>
                  </a:txBody>
                  <a:tcPr>
                    <a:solidFill>
                      <a:srgbClr val="D7F3F5"/>
                    </a:solidFill>
                  </a:tcPr>
                </a:tc>
                <a:tc>
                  <a:txBody>
                    <a:bodyPr/>
                    <a:lstStyle/>
                    <a:p>
                      <a:pPr algn="ctr"/>
                      <a:r>
                        <a:rPr lang="en-GB" dirty="0">
                          <a:solidFill>
                            <a:schemeClr val="tx2"/>
                          </a:solidFill>
                          <a:latin typeface="+mn-lt"/>
                        </a:rPr>
                        <a:t>900</a:t>
                      </a:r>
                    </a:p>
                  </a:txBody>
                  <a:tcPr>
                    <a:solidFill>
                      <a:srgbClr val="D7F3F5"/>
                    </a:solidFill>
                  </a:tcPr>
                </a:tc>
                <a:tc>
                  <a:txBody>
                    <a:bodyPr/>
                    <a:lstStyle/>
                    <a:p>
                      <a:pPr algn="ctr"/>
                      <a:r>
                        <a:rPr lang="en-GB" dirty="0">
                          <a:solidFill>
                            <a:schemeClr val="tx2"/>
                          </a:solidFill>
                          <a:latin typeface="+mn-lt"/>
                        </a:rPr>
                        <a:t>€135</a:t>
                      </a:r>
                    </a:p>
                  </a:txBody>
                  <a:tcPr>
                    <a:solidFill>
                      <a:srgbClr val="D7F3F5"/>
                    </a:solidFill>
                  </a:tcPr>
                </a:tc>
                <a:extLst>
                  <a:ext uri="{0D108BD9-81ED-4DB2-BD59-A6C34878D82A}">
                    <a16:rowId xmlns:a16="http://schemas.microsoft.com/office/drawing/2014/main" val="3618664394"/>
                  </a:ext>
                </a:extLst>
              </a:tr>
              <a:tr h="370840">
                <a:tc>
                  <a:txBody>
                    <a:bodyPr/>
                    <a:lstStyle/>
                    <a:p>
                      <a:r>
                        <a:rPr lang="en-GB" sz="1800" b="0" i="0" kern="1200" dirty="0">
                          <a:solidFill>
                            <a:schemeClr val="tx2"/>
                          </a:solidFill>
                          <a:effectLst/>
                          <a:latin typeface="+mn-lt"/>
                          <a:ea typeface="+mn-ea"/>
                          <a:cs typeface="+mn-cs"/>
                        </a:rPr>
                        <a:t>Number of Standard Users</a:t>
                      </a:r>
                      <a:endParaRPr lang="en-GB" dirty="0">
                        <a:solidFill>
                          <a:schemeClr val="tx2"/>
                        </a:solidFill>
                        <a:latin typeface="+mn-lt"/>
                      </a:endParaRPr>
                    </a:p>
                  </a:txBody>
                  <a:tcPr>
                    <a:noFill/>
                  </a:tcPr>
                </a:tc>
                <a:tc>
                  <a:txBody>
                    <a:bodyPr/>
                    <a:lstStyle/>
                    <a:p>
                      <a:pPr algn="ctr"/>
                      <a:r>
                        <a:rPr lang="en-GB" dirty="0">
                          <a:solidFill>
                            <a:schemeClr val="tx2"/>
                          </a:solidFill>
                          <a:latin typeface="+mn-lt"/>
                        </a:rPr>
                        <a:t>300</a:t>
                      </a:r>
                    </a:p>
                  </a:txBody>
                  <a:tcPr>
                    <a:noFill/>
                  </a:tcPr>
                </a:tc>
                <a:tc>
                  <a:txBody>
                    <a:bodyPr/>
                    <a:lstStyle/>
                    <a:p>
                      <a:pPr algn="ctr"/>
                      <a:r>
                        <a:rPr lang="en-GB" dirty="0">
                          <a:solidFill>
                            <a:schemeClr val="tx2"/>
                          </a:solidFill>
                          <a:latin typeface="+mn-lt"/>
                        </a:rPr>
                        <a:t>€1,450</a:t>
                      </a:r>
                    </a:p>
                  </a:txBody>
                  <a:tcPr>
                    <a:noFill/>
                  </a:tcPr>
                </a:tc>
                <a:extLst>
                  <a:ext uri="{0D108BD9-81ED-4DB2-BD59-A6C34878D82A}">
                    <a16:rowId xmlns:a16="http://schemas.microsoft.com/office/drawing/2014/main" val="264058274"/>
                  </a:ext>
                </a:extLst>
              </a:tr>
              <a:tr h="370840">
                <a:tc>
                  <a:txBody>
                    <a:bodyPr/>
                    <a:lstStyle/>
                    <a:p>
                      <a:r>
                        <a:rPr lang="en-GB" sz="1800" b="0" i="0" kern="1200" dirty="0">
                          <a:solidFill>
                            <a:schemeClr val="tx2"/>
                          </a:solidFill>
                          <a:effectLst/>
                          <a:latin typeface="+mn-lt"/>
                          <a:ea typeface="+mn-ea"/>
                          <a:cs typeface="+mn-cs"/>
                        </a:rPr>
                        <a:t>Number of Power Users</a:t>
                      </a:r>
                      <a:endParaRPr lang="en-GB" dirty="0">
                        <a:solidFill>
                          <a:schemeClr val="tx2"/>
                        </a:solidFill>
                        <a:latin typeface="+mn-lt"/>
                      </a:endParaRPr>
                    </a:p>
                  </a:txBody>
                  <a:tcPr>
                    <a:solidFill>
                      <a:srgbClr val="D7F3F5"/>
                    </a:solidFill>
                  </a:tcPr>
                </a:tc>
                <a:tc>
                  <a:txBody>
                    <a:bodyPr/>
                    <a:lstStyle/>
                    <a:p>
                      <a:pPr algn="ctr"/>
                      <a:r>
                        <a:rPr lang="en-GB" dirty="0">
                          <a:solidFill>
                            <a:schemeClr val="tx2"/>
                          </a:solidFill>
                          <a:latin typeface="+mn-lt"/>
                        </a:rPr>
                        <a:t>1,800</a:t>
                      </a:r>
                    </a:p>
                  </a:txBody>
                  <a:tcPr>
                    <a:solidFill>
                      <a:srgbClr val="D7F3F5"/>
                    </a:solidFill>
                  </a:tcPr>
                </a:tc>
                <a:tc>
                  <a:txBody>
                    <a:bodyPr/>
                    <a:lstStyle/>
                    <a:p>
                      <a:pPr algn="ctr"/>
                      <a:r>
                        <a:rPr lang="en-GB" dirty="0">
                          <a:solidFill>
                            <a:schemeClr val="tx2"/>
                          </a:solidFill>
                          <a:latin typeface="+mn-lt"/>
                        </a:rPr>
                        <a:t>€4,300</a:t>
                      </a:r>
                    </a:p>
                  </a:txBody>
                  <a:tcPr>
                    <a:solidFill>
                      <a:srgbClr val="D7F3F5"/>
                    </a:solidFill>
                  </a:tcPr>
                </a:tc>
                <a:extLst>
                  <a:ext uri="{0D108BD9-81ED-4DB2-BD59-A6C34878D82A}">
                    <a16:rowId xmlns:a16="http://schemas.microsoft.com/office/drawing/2014/main" val="1752062363"/>
                  </a:ext>
                </a:extLst>
              </a:tr>
            </a:tbl>
          </a:graphicData>
        </a:graphic>
      </p:graphicFrame>
      <p:graphicFrame>
        <p:nvGraphicFramePr>
          <p:cNvPr id="12" name="Table 11">
            <a:extLst>
              <a:ext uri="{FF2B5EF4-FFF2-40B4-BE49-F238E27FC236}">
                <a16:creationId xmlns:a16="http://schemas.microsoft.com/office/drawing/2014/main" id="{9B820F95-C007-4282-9B9B-C80539D0B0EF}"/>
              </a:ext>
            </a:extLst>
          </p:cNvPr>
          <p:cNvGraphicFramePr>
            <a:graphicFrameLocks noGrp="1"/>
          </p:cNvGraphicFramePr>
          <p:nvPr>
            <p:extLst>
              <p:ext uri="{D42A27DB-BD31-4B8C-83A1-F6EECF244321}">
                <p14:modId xmlns:p14="http://schemas.microsoft.com/office/powerpoint/2010/main" val="816066298"/>
              </p:ext>
            </p:extLst>
          </p:nvPr>
        </p:nvGraphicFramePr>
        <p:xfrm>
          <a:off x="749551" y="4181691"/>
          <a:ext cx="7098743" cy="1854200"/>
        </p:xfrm>
        <a:graphic>
          <a:graphicData uri="http://schemas.openxmlformats.org/drawingml/2006/table">
            <a:tbl>
              <a:tblPr firstRow="1" bandRow="1">
                <a:tableStyleId>{5C22544A-7EE6-4342-B048-85BDC9FD1C3A}</a:tableStyleId>
              </a:tblPr>
              <a:tblGrid>
                <a:gridCol w="3056831">
                  <a:extLst>
                    <a:ext uri="{9D8B030D-6E8A-4147-A177-3AD203B41FA5}">
                      <a16:colId xmlns:a16="http://schemas.microsoft.com/office/drawing/2014/main" val="1812868419"/>
                    </a:ext>
                  </a:extLst>
                </a:gridCol>
                <a:gridCol w="1802295">
                  <a:extLst>
                    <a:ext uri="{9D8B030D-6E8A-4147-A177-3AD203B41FA5}">
                      <a16:colId xmlns:a16="http://schemas.microsoft.com/office/drawing/2014/main" val="351644096"/>
                    </a:ext>
                  </a:extLst>
                </a:gridCol>
                <a:gridCol w="2239617">
                  <a:extLst>
                    <a:ext uri="{9D8B030D-6E8A-4147-A177-3AD203B41FA5}">
                      <a16:colId xmlns:a16="http://schemas.microsoft.com/office/drawing/2014/main" val="3934140569"/>
                    </a:ext>
                  </a:extLst>
                </a:gridCol>
              </a:tblGrid>
              <a:tr h="370840">
                <a:tc>
                  <a:txBody>
                    <a:bodyPr/>
                    <a:lstStyle/>
                    <a:p>
                      <a:pPr marL="0" algn="l" defTabSz="457200" rtl="0" eaLnBrk="1" latinLnBrk="0" hangingPunct="1">
                        <a:lnSpc>
                          <a:spcPct val="100000"/>
                        </a:lnSpc>
                        <a:spcAft>
                          <a:spcPts val="0"/>
                        </a:spcAft>
                      </a:pPr>
                      <a:r>
                        <a:rPr lang="en-GB" sz="1600" b="1" kern="1200" dirty="0">
                          <a:solidFill>
                            <a:schemeClr val="tx1">
                              <a:lumMod val="65000"/>
                              <a:lumOff val="35000"/>
                            </a:schemeClr>
                          </a:solidFill>
                          <a:effectLst/>
                          <a:latin typeface="+mn-lt"/>
                          <a:ea typeface="+mn-ea"/>
                          <a:cs typeface="+mn-cs"/>
                        </a:rPr>
                        <a:t>Fee Model Variable</a:t>
                      </a:r>
                    </a:p>
                  </a:txBody>
                  <a:tcPr anchor="ctr">
                    <a:solidFill>
                      <a:srgbClr val="BCEAEE"/>
                    </a:solidFill>
                  </a:tcPr>
                </a:tc>
                <a:tc>
                  <a:txBody>
                    <a:bodyPr/>
                    <a:lstStyle/>
                    <a:p>
                      <a:pPr marL="0" algn="ctr" defTabSz="457200" rtl="0" eaLnBrk="1" latinLnBrk="0" hangingPunct="1">
                        <a:lnSpc>
                          <a:spcPct val="100000"/>
                        </a:lnSpc>
                        <a:spcAft>
                          <a:spcPts val="0"/>
                        </a:spcAft>
                      </a:pPr>
                      <a:r>
                        <a:rPr lang="en-GB" sz="1600" b="1" kern="1200" dirty="0">
                          <a:solidFill>
                            <a:schemeClr val="tx1">
                              <a:lumMod val="65000"/>
                              <a:lumOff val="35000"/>
                            </a:schemeClr>
                          </a:solidFill>
                          <a:effectLst/>
                          <a:latin typeface="+mn-lt"/>
                          <a:ea typeface="+mn-ea"/>
                          <a:cs typeface="+mn-cs"/>
                        </a:rPr>
                        <a:t>Value</a:t>
                      </a:r>
                    </a:p>
                  </a:txBody>
                  <a:tcPr anchor="ctr">
                    <a:solidFill>
                      <a:srgbClr val="BCEAEE"/>
                    </a:solidFill>
                  </a:tcPr>
                </a:tc>
                <a:tc>
                  <a:txBody>
                    <a:bodyPr/>
                    <a:lstStyle/>
                    <a:p>
                      <a:pPr marL="0" algn="ctr" defTabSz="457200" rtl="0" eaLnBrk="1" latinLnBrk="0" hangingPunct="1">
                        <a:lnSpc>
                          <a:spcPct val="100000"/>
                        </a:lnSpc>
                        <a:spcAft>
                          <a:spcPts val="0"/>
                        </a:spcAft>
                      </a:pPr>
                      <a:r>
                        <a:rPr lang="en-GB" sz="1600" b="1" kern="1200" dirty="0">
                          <a:solidFill>
                            <a:schemeClr val="tx1">
                              <a:lumMod val="65000"/>
                              <a:lumOff val="35000"/>
                            </a:schemeClr>
                          </a:solidFill>
                          <a:effectLst/>
                          <a:latin typeface="+mn-lt"/>
                          <a:ea typeface="+mn-ea"/>
                          <a:cs typeface="+mn-cs"/>
                        </a:rPr>
                        <a:t>Example Annual Fee</a:t>
                      </a:r>
                    </a:p>
                  </a:txBody>
                  <a:tcPr anchor="ctr">
                    <a:solidFill>
                      <a:srgbClr val="BCEAEE"/>
                    </a:solidFill>
                  </a:tcPr>
                </a:tc>
                <a:extLst>
                  <a:ext uri="{0D108BD9-81ED-4DB2-BD59-A6C34878D82A}">
                    <a16:rowId xmlns:a16="http://schemas.microsoft.com/office/drawing/2014/main" val="441326621"/>
                  </a:ext>
                </a:extLst>
              </a:tr>
              <a:tr h="370840">
                <a:tc>
                  <a:txBody>
                    <a:bodyPr/>
                    <a:lstStyle/>
                    <a:p>
                      <a:r>
                        <a:rPr lang="en-GB" sz="1800" b="0" i="0" u="none" strike="noStrike" baseline="0" dirty="0">
                          <a:solidFill>
                            <a:schemeClr val="tx2"/>
                          </a:solidFill>
                          <a:latin typeface="+mn-lt"/>
                        </a:rPr>
                        <a:t>UPI Total Estimate Cost </a:t>
                      </a:r>
                      <a:endParaRPr lang="en-GB" dirty="0">
                        <a:solidFill>
                          <a:schemeClr val="tx2"/>
                        </a:solidFill>
                        <a:latin typeface="+mn-lt"/>
                      </a:endParaRPr>
                    </a:p>
                  </a:txBody>
                  <a:tcPr>
                    <a:noFill/>
                  </a:tcPr>
                </a:tc>
                <a:tc>
                  <a:txBody>
                    <a:bodyPr/>
                    <a:lstStyle/>
                    <a:p>
                      <a:pPr algn="ctr"/>
                      <a:r>
                        <a:rPr lang="en-GB" dirty="0">
                          <a:solidFill>
                            <a:schemeClr val="tx2"/>
                          </a:solidFill>
                          <a:latin typeface="+mn-lt"/>
                        </a:rPr>
                        <a:t>€6.5m</a:t>
                      </a:r>
                    </a:p>
                  </a:txBody>
                  <a:tcPr>
                    <a:noFill/>
                  </a:tcPr>
                </a:tc>
                <a:tc>
                  <a:txBody>
                    <a:bodyPr/>
                    <a:lstStyle/>
                    <a:p>
                      <a:pPr algn="ctr"/>
                      <a:endParaRPr lang="en-GB" dirty="0">
                        <a:solidFill>
                          <a:schemeClr val="tx2"/>
                        </a:solidFill>
                        <a:latin typeface="+mn-lt"/>
                      </a:endParaRPr>
                    </a:p>
                  </a:txBody>
                  <a:tcPr>
                    <a:noFill/>
                  </a:tcPr>
                </a:tc>
                <a:extLst>
                  <a:ext uri="{0D108BD9-81ED-4DB2-BD59-A6C34878D82A}">
                    <a16:rowId xmlns:a16="http://schemas.microsoft.com/office/drawing/2014/main" val="1360848919"/>
                  </a:ext>
                </a:extLst>
              </a:tr>
              <a:tr h="370840">
                <a:tc>
                  <a:txBody>
                    <a:bodyPr/>
                    <a:lstStyle/>
                    <a:p>
                      <a:r>
                        <a:rPr lang="en-GB" sz="1800" b="0" i="0" kern="1200" dirty="0">
                          <a:solidFill>
                            <a:schemeClr val="tx2"/>
                          </a:solidFill>
                          <a:effectLst/>
                          <a:latin typeface="+mn-lt"/>
                          <a:ea typeface="+mn-ea"/>
                          <a:cs typeface="+mn-cs"/>
                        </a:rPr>
                        <a:t>Number of Infrequent Users</a:t>
                      </a:r>
                      <a:endParaRPr lang="en-GB" dirty="0">
                        <a:solidFill>
                          <a:schemeClr val="tx2"/>
                        </a:solidFill>
                        <a:latin typeface="+mn-lt"/>
                      </a:endParaRPr>
                    </a:p>
                  </a:txBody>
                  <a:tcPr>
                    <a:solidFill>
                      <a:srgbClr val="D7F3F5"/>
                    </a:solidFill>
                  </a:tcPr>
                </a:tc>
                <a:tc>
                  <a:txBody>
                    <a:bodyPr/>
                    <a:lstStyle/>
                    <a:p>
                      <a:pPr algn="ctr"/>
                      <a:r>
                        <a:rPr lang="en-GB" dirty="0">
                          <a:solidFill>
                            <a:schemeClr val="tx2"/>
                          </a:solidFill>
                          <a:latin typeface="+mn-lt"/>
                        </a:rPr>
                        <a:t>90</a:t>
                      </a:r>
                    </a:p>
                  </a:txBody>
                  <a:tcPr>
                    <a:solidFill>
                      <a:srgbClr val="D7F3F5"/>
                    </a:solidFill>
                  </a:tcPr>
                </a:tc>
                <a:tc>
                  <a:txBody>
                    <a:bodyPr/>
                    <a:lstStyle/>
                    <a:p>
                      <a:pPr algn="ctr"/>
                      <a:r>
                        <a:rPr lang="en-GB" dirty="0">
                          <a:solidFill>
                            <a:schemeClr val="tx2"/>
                          </a:solidFill>
                          <a:latin typeface="+mn-lt"/>
                        </a:rPr>
                        <a:t>€150</a:t>
                      </a:r>
                    </a:p>
                  </a:txBody>
                  <a:tcPr>
                    <a:solidFill>
                      <a:srgbClr val="D7F3F5"/>
                    </a:solidFill>
                  </a:tcPr>
                </a:tc>
                <a:extLst>
                  <a:ext uri="{0D108BD9-81ED-4DB2-BD59-A6C34878D82A}">
                    <a16:rowId xmlns:a16="http://schemas.microsoft.com/office/drawing/2014/main" val="3618664394"/>
                  </a:ext>
                </a:extLst>
              </a:tr>
              <a:tr h="370840">
                <a:tc>
                  <a:txBody>
                    <a:bodyPr/>
                    <a:lstStyle/>
                    <a:p>
                      <a:r>
                        <a:rPr lang="en-GB" sz="1800" b="0" i="0" kern="1200" dirty="0">
                          <a:solidFill>
                            <a:schemeClr val="tx2"/>
                          </a:solidFill>
                          <a:effectLst/>
                          <a:latin typeface="+mn-lt"/>
                          <a:ea typeface="+mn-ea"/>
                          <a:cs typeface="+mn-cs"/>
                        </a:rPr>
                        <a:t>Number of Standard Users</a:t>
                      </a:r>
                      <a:endParaRPr lang="en-GB" dirty="0">
                        <a:solidFill>
                          <a:schemeClr val="tx2"/>
                        </a:solidFill>
                        <a:latin typeface="+mn-lt"/>
                      </a:endParaRPr>
                    </a:p>
                  </a:txBody>
                  <a:tcPr>
                    <a:noFill/>
                  </a:tcPr>
                </a:tc>
                <a:tc>
                  <a:txBody>
                    <a:bodyPr/>
                    <a:lstStyle/>
                    <a:p>
                      <a:pPr algn="ctr"/>
                      <a:r>
                        <a:rPr lang="en-GB" dirty="0">
                          <a:solidFill>
                            <a:schemeClr val="tx2"/>
                          </a:solidFill>
                          <a:latin typeface="+mn-lt"/>
                        </a:rPr>
                        <a:t>30</a:t>
                      </a:r>
                    </a:p>
                  </a:txBody>
                  <a:tcPr>
                    <a:noFill/>
                  </a:tcPr>
                </a:tc>
                <a:tc>
                  <a:txBody>
                    <a:bodyPr/>
                    <a:lstStyle/>
                    <a:p>
                      <a:pPr algn="ctr"/>
                      <a:r>
                        <a:rPr lang="en-GB" dirty="0">
                          <a:solidFill>
                            <a:schemeClr val="tx2"/>
                          </a:solidFill>
                          <a:latin typeface="+mn-lt"/>
                        </a:rPr>
                        <a:t>€11,400</a:t>
                      </a:r>
                    </a:p>
                  </a:txBody>
                  <a:tcPr>
                    <a:noFill/>
                  </a:tcPr>
                </a:tc>
                <a:extLst>
                  <a:ext uri="{0D108BD9-81ED-4DB2-BD59-A6C34878D82A}">
                    <a16:rowId xmlns:a16="http://schemas.microsoft.com/office/drawing/2014/main" val="264058274"/>
                  </a:ext>
                </a:extLst>
              </a:tr>
              <a:tr h="370840">
                <a:tc>
                  <a:txBody>
                    <a:bodyPr/>
                    <a:lstStyle/>
                    <a:p>
                      <a:r>
                        <a:rPr lang="en-GB" sz="1800" b="0" i="0" kern="1200" dirty="0">
                          <a:solidFill>
                            <a:schemeClr val="tx2"/>
                          </a:solidFill>
                          <a:effectLst/>
                          <a:latin typeface="+mn-lt"/>
                          <a:ea typeface="+mn-ea"/>
                          <a:cs typeface="+mn-cs"/>
                        </a:rPr>
                        <a:t>Number of Power Users</a:t>
                      </a:r>
                      <a:endParaRPr lang="en-GB" dirty="0">
                        <a:solidFill>
                          <a:schemeClr val="tx2"/>
                        </a:solidFill>
                        <a:latin typeface="+mn-lt"/>
                      </a:endParaRPr>
                    </a:p>
                  </a:txBody>
                  <a:tcPr>
                    <a:solidFill>
                      <a:srgbClr val="D7F3F5"/>
                    </a:solidFill>
                  </a:tcPr>
                </a:tc>
                <a:tc>
                  <a:txBody>
                    <a:bodyPr/>
                    <a:lstStyle/>
                    <a:p>
                      <a:pPr algn="ctr"/>
                      <a:r>
                        <a:rPr lang="en-GB" dirty="0">
                          <a:solidFill>
                            <a:schemeClr val="tx2"/>
                          </a:solidFill>
                          <a:latin typeface="+mn-lt"/>
                        </a:rPr>
                        <a:t>180</a:t>
                      </a:r>
                    </a:p>
                  </a:txBody>
                  <a:tcPr>
                    <a:solidFill>
                      <a:srgbClr val="D7F3F5"/>
                    </a:solidFill>
                  </a:tcPr>
                </a:tc>
                <a:tc>
                  <a:txBody>
                    <a:bodyPr/>
                    <a:lstStyle/>
                    <a:p>
                      <a:pPr algn="ctr"/>
                      <a:r>
                        <a:rPr lang="en-GB" dirty="0">
                          <a:solidFill>
                            <a:schemeClr val="tx2"/>
                          </a:solidFill>
                          <a:latin typeface="+mn-lt"/>
                        </a:rPr>
                        <a:t>€34,000</a:t>
                      </a:r>
                    </a:p>
                  </a:txBody>
                  <a:tcPr>
                    <a:solidFill>
                      <a:srgbClr val="D7F3F5"/>
                    </a:solidFill>
                  </a:tcPr>
                </a:tc>
                <a:extLst>
                  <a:ext uri="{0D108BD9-81ED-4DB2-BD59-A6C34878D82A}">
                    <a16:rowId xmlns:a16="http://schemas.microsoft.com/office/drawing/2014/main" val="1752062363"/>
                  </a:ext>
                </a:extLst>
              </a:tr>
            </a:tbl>
          </a:graphicData>
        </a:graphic>
      </p:graphicFrame>
      <p:sp>
        <p:nvSpPr>
          <p:cNvPr id="13" name="Content Placeholder 2">
            <a:extLst>
              <a:ext uri="{FF2B5EF4-FFF2-40B4-BE49-F238E27FC236}">
                <a16:creationId xmlns:a16="http://schemas.microsoft.com/office/drawing/2014/main" id="{1480F5C7-AC8D-4DE7-A89B-9A0D4546176F}"/>
              </a:ext>
            </a:extLst>
          </p:cNvPr>
          <p:cNvSpPr txBox="1">
            <a:spLocks/>
          </p:cNvSpPr>
          <p:nvPr/>
        </p:nvSpPr>
        <p:spPr>
          <a:xfrm>
            <a:off x="459778" y="3736009"/>
            <a:ext cx="7388516" cy="503966"/>
          </a:xfrm>
          <a:prstGeom prst="rect">
            <a:avLst/>
          </a:prstGeom>
        </p:spPr>
        <p:txBody>
          <a:bodyPr vert="horz" lIns="91440" tIns="45720" rIns="91440" bIns="45720" rtlCol="0" anchor="ctr" anchorCtr="0">
            <a:noAutofit/>
          </a:bodyPr>
          <a:lstStyle>
            <a:lvl1pPr marL="306000" indent="-306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rgbClr val="30AFB8"/>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GB" dirty="0">
                <a:solidFill>
                  <a:srgbClr val="3C3C3C"/>
                </a:solidFill>
                <a:latin typeface="Gill Sans MT" panose="020B0502020104020203" pitchFamily="34" charset="0"/>
              </a:rPr>
              <a:t>Example based on </a:t>
            </a:r>
            <a:r>
              <a:rPr lang="en-GB" b="1" dirty="0">
                <a:solidFill>
                  <a:srgbClr val="3C3C3C"/>
                </a:solidFill>
                <a:latin typeface="Gill Sans MT" panose="020B0502020104020203" pitchFamily="34" charset="0"/>
              </a:rPr>
              <a:t>300 fee paying users </a:t>
            </a:r>
            <a:r>
              <a:rPr lang="en-GB" dirty="0">
                <a:solidFill>
                  <a:srgbClr val="3C3C3C"/>
                </a:solidFill>
                <a:latin typeface="Gill Sans MT" panose="020B0502020104020203" pitchFamily="34" charset="0"/>
              </a:rPr>
              <a:t>-</a:t>
            </a:r>
          </a:p>
        </p:txBody>
      </p:sp>
      <p:sp>
        <p:nvSpPr>
          <p:cNvPr id="14" name="TextBox 13">
            <a:extLst>
              <a:ext uri="{FF2B5EF4-FFF2-40B4-BE49-F238E27FC236}">
                <a16:creationId xmlns:a16="http://schemas.microsoft.com/office/drawing/2014/main" id="{F31ACCD7-F3FA-490A-BFB1-CF06FCA5C6F3}"/>
              </a:ext>
            </a:extLst>
          </p:cNvPr>
          <p:cNvSpPr txBox="1"/>
          <p:nvPr/>
        </p:nvSpPr>
        <p:spPr>
          <a:xfrm>
            <a:off x="8138067" y="1852667"/>
            <a:ext cx="3471144" cy="3930046"/>
          </a:xfrm>
          <a:prstGeom prst="rect">
            <a:avLst/>
          </a:prstGeom>
          <a:noFill/>
        </p:spPr>
        <p:txBody>
          <a:bodyPr wrap="square" rtlCol="0" anchor="ctr" anchorCtr="0">
            <a:noAutofit/>
          </a:bodyPr>
          <a:lstStyle/>
          <a:p>
            <a:pPr marL="342900" indent="-342900">
              <a:lnSpc>
                <a:spcPct val="125000"/>
              </a:lnSpc>
              <a:spcBef>
                <a:spcPts val="432"/>
              </a:spcBef>
              <a:spcAft>
                <a:spcPts val="600"/>
              </a:spcAft>
              <a:buClr>
                <a:srgbClr val="30AFB8"/>
              </a:buClr>
              <a:buFont typeface="Wingdings" panose="05000000000000000000" pitchFamily="2" charset="2"/>
              <a:buChar char="§"/>
            </a:pPr>
            <a:r>
              <a:rPr lang="en-GB" sz="2000" i="1" u="sng" dirty="0">
                <a:solidFill>
                  <a:schemeClr val="tx2"/>
                </a:solidFill>
              </a:rPr>
              <a:t>Example figures are illustrative only. </a:t>
            </a:r>
          </a:p>
          <a:p>
            <a:pPr marL="342900" indent="-342900">
              <a:lnSpc>
                <a:spcPct val="125000"/>
              </a:lnSpc>
              <a:spcBef>
                <a:spcPts val="432"/>
              </a:spcBef>
              <a:spcAft>
                <a:spcPts val="1200"/>
              </a:spcAft>
              <a:buClr>
                <a:srgbClr val="30AFB8"/>
              </a:buClr>
              <a:buFont typeface="Wingdings" panose="05000000000000000000" pitchFamily="2" charset="2"/>
              <a:buChar char="§"/>
            </a:pPr>
            <a:r>
              <a:rPr lang="en-GB" sz="2000" i="1" u="sng" dirty="0">
                <a:solidFill>
                  <a:schemeClr val="tx2"/>
                </a:solidFill>
              </a:rPr>
              <a:t>Final UPI annual fee determination is contingent on actual user numbers and UPI Total Estimated Cost once known.</a:t>
            </a:r>
          </a:p>
          <a:p>
            <a:pPr>
              <a:lnSpc>
                <a:spcPct val="125000"/>
              </a:lnSpc>
              <a:spcBef>
                <a:spcPts val="432"/>
              </a:spcBef>
              <a:spcAft>
                <a:spcPts val="600"/>
              </a:spcAft>
              <a:buClr>
                <a:srgbClr val="30AFB8"/>
              </a:buClr>
            </a:pPr>
            <a:r>
              <a:rPr lang="en-GB" sz="1600" i="1" dirty="0">
                <a:solidFill>
                  <a:schemeClr val="tx2"/>
                </a:solidFill>
              </a:rPr>
              <a:t>*Excludes Search Only API as demand currently unknown </a:t>
            </a:r>
          </a:p>
        </p:txBody>
      </p:sp>
    </p:spTree>
    <p:extLst>
      <p:ext uri="{BB962C8B-B14F-4D97-AF65-F5344CB8AC3E}">
        <p14:creationId xmlns:p14="http://schemas.microsoft.com/office/powerpoint/2010/main" val="177689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3620-BE16-4064-9B03-3B8B798F8D38}"/>
              </a:ext>
            </a:extLst>
          </p:cNvPr>
          <p:cNvSpPr>
            <a:spLocks noGrp="1"/>
          </p:cNvSpPr>
          <p:nvPr>
            <p:ph type="title"/>
          </p:nvPr>
        </p:nvSpPr>
        <p:spPr>
          <a:xfrm>
            <a:off x="461373" y="739362"/>
            <a:ext cx="9989377" cy="614140"/>
          </a:xfrm>
        </p:spPr>
        <p:txBody>
          <a:bodyPr>
            <a:normAutofit/>
          </a:bodyPr>
          <a:lstStyle/>
          <a:p>
            <a:r>
              <a:rPr lang="en-US" dirty="0"/>
              <a:t>8. How to become a dsb upi or upI + OTC ISIN user</a:t>
            </a:r>
          </a:p>
        </p:txBody>
      </p:sp>
      <p:sp>
        <p:nvSpPr>
          <p:cNvPr id="3" name="Content Placeholder 2">
            <a:extLst>
              <a:ext uri="{FF2B5EF4-FFF2-40B4-BE49-F238E27FC236}">
                <a16:creationId xmlns:a16="http://schemas.microsoft.com/office/drawing/2014/main" id="{F5ADD534-B150-4D53-A108-333A3DF8B440}"/>
              </a:ext>
            </a:extLst>
          </p:cNvPr>
          <p:cNvSpPr txBox="1">
            <a:spLocks/>
          </p:cNvSpPr>
          <p:nvPr/>
        </p:nvSpPr>
        <p:spPr>
          <a:xfrm>
            <a:off x="417033" y="2377845"/>
            <a:ext cx="11270141" cy="378325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gn="just">
              <a:spcBef>
                <a:spcPts val="0"/>
              </a:spcBef>
              <a:spcAft>
                <a:spcPts val="1200"/>
              </a:spcAft>
              <a:buClr>
                <a:srgbClr val="30AFB8"/>
              </a:buClr>
            </a:pPr>
            <a:endParaRPr lang="en-US">
              <a:solidFill>
                <a:srgbClr val="0070C0"/>
              </a:solidFill>
            </a:endParaRPr>
          </a:p>
        </p:txBody>
      </p:sp>
      <p:sp>
        <p:nvSpPr>
          <p:cNvPr id="13" name="Slide Number Placeholder 3">
            <a:extLst>
              <a:ext uri="{FF2B5EF4-FFF2-40B4-BE49-F238E27FC236}">
                <a16:creationId xmlns:a16="http://schemas.microsoft.com/office/drawing/2014/main" id="{692C2280-A37B-48E5-851E-A7EBDC13E922}"/>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26</a:t>
            </a:fld>
            <a:r>
              <a:rPr lang="en-GB"/>
              <a:t> </a:t>
            </a:r>
          </a:p>
        </p:txBody>
      </p:sp>
      <p:sp>
        <p:nvSpPr>
          <p:cNvPr id="14" name="Footer Placeholder 4">
            <a:extLst>
              <a:ext uri="{FF2B5EF4-FFF2-40B4-BE49-F238E27FC236}">
                <a16:creationId xmlns:a16="http://schemas.microsoft.com/office/drawing/2014/main" id="{FEAD3229-AA19-4495-A87F-52F1005A75C4}"/>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
        <p:nvSpPr>
          <p:cNvPr id="8" name="TextBox 7">
            <a:extLst>
              <a:ext uri="{FF2B5EF4-FFF2-40B4-BE49-F238E27FC236}">
                <a16:creationId xmlns:a16="http://schemas.microsoft.com/office/drawing/2014/main" id="{633377B0-2B5E-4A21-978E-29DD483E3675}"/>
              </a:ext>
            </a:extLst>
          </p:cNvPr>
          <p:cNvSpPr txBox="1"/>
          <p:nvPr/>
        </p:nvSpPr>
        <p:spPr>
          <a:xfrm>
            <a:off x="438405" y="1474971"/>
            <a:ext cx="11227395" cy="4485139"/>
          </a:xfrm>
          <a:prstGeom prst="rect">
            <a:avLst/>
          </a:prstGeom>
          <a:noFill/>
        </p:spPr>
        <p:txBody>
          <a:bodyPr wrap="square" rtlCol="0" anchor="t" anchorCtr="0">
            <a:noAutofit/>
          </a:bodyPr>
          <a:lstStyle/>
          <a:p>
            <a:pPr marL="342900" indent="-342900">
              <a:lnSpc>
                <a:spcPct val="125000"/>
              </a:lnSpc>
              <a:spcBef>
                <a:spcPts val="432"/>
              </a:spcBef>
              <a:spcAft>
                <a:spcPts val="1800"/>
              </a:spcAft>
              <a:buClr>
                <a:srgbClr val="30AFB8"/>
              </a:buClr>
              <a:buFont typeface="+mj-lt"/>
              <a:buAutoNum type="arabicPeriod"/>
            </a:pPr>
            <a:r>
              <a:rPr lang="en-US" sz="2000" dirty="0">
                <a:solidFill>
                  <a:schemeClr val="tx2"/>
                </a:solidFill>
              </a:rPr>
              <a:t>Determine which of the service models you require </a:t>
            </a:r>
          </a:p>
          <a:p>
            <a:pPr marL="342900" indent="-342900">
              <a:lnSpc>
                <a:spcPct val="125000"/>
              </a:lnSpc>
              <a:spcBef>
                <a:spcPts val="432"/>
              </a:spcBef>
              <a:spcAft>
                <a:spcPts val="1800"/>
              </a:spcAft>
              <a:buClr>
                <a:srgbClr val="30AFB8"/>
              </a:buClr>
              <a:buFont typeface="+mj-lt"/>
              <a:buAutoNum type="arabicPeriod"/>
            </a:pPr>
            <a:r>
              <a:rPr lang="en-US" sz="2000" dirty="0">
                <a:solidFill>
                  <a:schemeClr val="tx2"/>
                </a:solidFill>
              </a:rPr>
              <a:t>Determine the user type that will be applicable to you</a:t>
            </a:r>
          </a:p>
          <a:p>
            <a:pPr marL="342900" indent="-342900">
              <a:lnSpc>
                <a:spcPct val="125000"/>
              </a:lnSpc>
              <a:spcBef>
                <a:spcPts val="432"/>
              </a:spcBef>
              <a:spcAft>
                <a:spcPts val="1800"/>
              </a:spcAft>
              <a:buClr>
                <a:srgbClr val="30AFB8"/>
              </a:buClr>
              <a:buFont typeface="+mj-lt"/>
              <a:buAutoNum type="arabicPeriod"/>
            </a:pPr>
            <a:r>
              <a:rPr lang="en-US" sz="2000" dirty="0">
                <a:solidFill>
                  <a:schemeClr val="tx2"/>
                </a:solidFill>
              </a:rPr>
              <a:t>Users needing the UPI (via the UPI only </a:t>
            </a:r>
            <a:r>
              <a:rPr lang="en-US" sz="2000" u="sng" dirty="0">
                <a:solidFill>
                  <a:schemeClr val="tx2"/>
                </a:solidFill>
              </a:rPr>
              <a:t>and</a:t>
            </a:r>
            <a:r>
              <a:rPr lang="en-US" sz="2000" dirty="0">
                <a:solidFill>
                  <a:schemeClr val="tx2"/>
                </a:solidFill>
              </a:rPr>
              <a:t> UPI + OTC ISIN combined service) will need to complete legal and technical onboarding activities via a DSB on-boarding portal </a:t>
            </a:r>
          </a:p>
          <a:p>
            <a:pPr marL="342900" indent="-342900">
              <a:lnSpc>
                <a:spcPct val="125000"/>
              </a:lnSpc>
              <a:spcBef>
                <a:spcPts val="432"/>
              </a:spcBef>
              <a:spcAft>
                <a:spcPts val="600"/>
              </a:spcAft>
              <a:buClr>
                <a:srgbClr val="30AFB8"/>
              </a:buClr>
              <a:buFont typeface="+mj-lt"/>
              <a:buAutoNum type="arabicPeriod"/>
            </a:pPr>
            <a:r>
              <a:rPr lang="en-US" sz="2000" dirty="0">
                <a:solidFill>
                  <a:schemeClr val="tx2"/>
                </a:solidFill>
              </a:rPr>
              <a:t>Users should note that: </a:t>
            </a:r>
          </a:p>
          <a:p>
            <a:pPr marL="800100" lvl="1" indent="-342900">
              <a:lnSpc>
                <a:spcPct val="125000"/>
              </a:lnSpc>
              <a:spcBef>
                <a:spcPts val="432"/>
              </a:spcBef>
              <a:spcAft>
                <a:spcPts val="600"/>
              </a:spcAft>
              <a:buClr>
                <a:srgbClr val="30AFB8"/>
              </a:buClr>
              <a:buFont typeface="+mj-lt"/>
              <a:buAutoNum type="alphaLcParenR"/>
            </a:pPr>
            <a:r>
              <a:rPr lang="en-US" sz="2000" dirty="0">
                <a:solidFill>
                  <a:schemeClr val="tx2"/>
                </a:solidFill>
              </a:rPr>
              <a:t>It is proposed that all UPI creators and API users will sign a common User Agreement, which will automatically roll (subject to a termination provision) at the end of each Gregorian calendar year, subject to industry feedback</a:t>
            </a:r>
          </a:p>
        </p:txBody>
      </p:sp>
    </p:spTree>
    <p:extLst>
      <p:ext uri="{BB962C8B-B14F-4D97-AF65-F5344CB8AC3E}">
        <p14:creationId xmlns:p14="http://schemas.microsoft.com/office/powerpoint/2010/main" val="2312372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3620-BE16-4064-9B03-3B8B798F8D38}"/>
              </a:ext>
            </a:extLst>
          </p:cNvPr>
          <p:cNvSpPr>
            <a:spLocks noGrp="1"/>
          </p:cNvSpPr>
          <p:nvPr>
            <p:ph type="title"/>
          </p:nvPr>
        </p:nvSpPr>
        <p:spPr>
          <a:xfrm>
            <a:off x="461373" y="739362"/>
            <a:ext cx="9989377" cy="614140"/>
          </a:xfrm>
        </p:spPr>
        <p:txBody>
          <a:bodyPr>
            <a:normAutofit/>
          </a:bodyPr>
          <a:lstStyle/>
          <a:p>
            <a:r>
              <a:rPr lang="en-US" dirty="0"/>
              <a:t>8. How to become a dsb upi or upI + OTC ISIN user</a:t>
            </a:r>
          </a:p>
        </p:txBody>
      </p:sp>
      <p:sp>
        <p:nvSpPr>
          <p:cNvPr id="3" name="Content Placeholder 2">
            <a:extLst>
              <a:ext uri="{FF2B5EF4-FFF2-40B4-BE49-F238E27FC236}">
                <a16:creationId xmlns:a16="http://schemas.microsoft.com/office/drawing/2014/main" id="{F5ADD534-B150-4D53-A108-333A3DF8B440}"/>
              </a:ext>
            </a:extLst>
          </p:cNvPr>
          <p:cNvSpPr txBox="1">
            <a:spLocks/>
          </p:cNvSpPr>
          <p:nvPr/>
        </p:nvSpPr>
        <p:spPr>
          <a:xfrm>
            <a:off x="417033" y="2377845"/>
            <a:ext cx="11270141" cy="378325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gn="just">
              <a:spcBef>
                <a:spcPts val="0"/>
              </a:spcBef>
              <a:spcAft>
                <a:spcPts val="1200"/>
              </a:spcAft>
              <a:buClr>
                <a:srgbClr val="30AFB8"/>
              </a:buClr>
            </a:pPr>
            <a:endParaRPr lang="en-US">
              <a:solidFill>
                <a:srgbClr val="0070C0"/>
              </a:solidFill>
            </a:endParaRPr>
          </a:p>
        </p:txBody>
      </p:sp>
      <p:sp>
        <p:nvSpPr>
          <p:cNvPr id="13" name="Slide Number Placeholder 3">
            <a:extLst>
              <a:ext uri="{FF2B5EF4-FFF2-40B4-BE49-F238E27FC236}">
                <a16:creationId xmlns:a16="http://schemas.microsoft.com/office/drawing/2014/main" id="{692C2280-A37B-48E5-851E-A7EBDC13E922}"/>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27</a:t>
            </a:fld>
            <a:r>
              <a:rPr lang="en-GB"/>
              <a:t> </a:t>
            </a:r>
          </a:p>
        </p:txBody>
      </p:sp>
      <p:sp>
        <p:nvSpPr>
          <p:cNvPr id="14" name="Footer Placeholder 4">
            <a:extLst>
              <a:ext uri="{FF2B5EF4-FFF2-40B4-BE49-F238E27FC236}">
                <a16:creationId xmlns:a16="http://schemas.microsoft.com/office/drawing/2014/main" id="{FEAD3229-AA19-4495-A87F-52F1005A75C4}"/>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
        <p:nvSpPr>
          <p:cNvPr id="8" name="TextBox 7">
            <a:extLst>
              <a:ext uri="{FF2B5EF4-FFF2-40B4-BE49-F238E27FC236}">
                <a16:creationId xmlns:a16="http://schemas.microsoft.com/office/drawing/2014/main" id="{633377B0-2B5E-4A21-978E-29DD483E3675}"/>
              </a:ext>
            </a:extLst>
          </p:cNvPr>
          <p:cNvSpPr txBox="1"/>
          <p:nvPr/>
        </p:nvSpPr>
        <p:spPr>
          <a:xfrm>
            <a:off x="459778" y="1474971"/>
            <a:ext cx="11151030" cy="3232953"/>
          </a:xfrm>
          <a:prstGeom prst="rect">
            <a:avLst/>
          </a:prstGeom>
          <a:noFill/>
        </p:spPr>
        <p:txBody>
          <a:bodyPr wrap="square" rtlCol="0" anchor="t" anchorCtr="0">
            <a:noAutofit/>
          </a:bodyPr>
          <a:lstStyle/>
          <a:p>
            <a:pPr marL="800100" lvl="1" indent="-342900">
              <a:lnSpc>
                <a:spcPct val="125000"/>
              </a:lnSpc>
              <a:spcBef>
                <a:spcPts val="432"/>
              </a:spcBef>
              <a:spcAft>
                <a:spcPts val="1200"/>
              </a:spcAft>
              <a:buClr>
                <a:srgbClr val="30AFB8"/>
              </a:buClr>
              <a:buFont typeface="+mj-lt"/>
              <a:buAutoNum type="alphaLcParenR" startAt="3"/>
            </a:pPr>
            <a:r>
              <a:rPr lang="en-US" sz="2000" dirty="0">
                <a:solidFill>
                  <a:schemeClr val="tx2"/>
                </a:solidFill>
              </a:rPr>
              <a:t>Users joining the service at the time of UPI launch (in July 2022) will have an initial UPI User Agreement that is shorter than the standard 12-month period expected to apply in subsequent years, in order to align all subsequent User Agreements (UA) with the Gregorian calendar year.  This is expected to result in a pro-rata initial fee to allow for the shorter duration </a:t>
            </a:r>
          </a:p>
          <a:p>
            <a:pPr marL="800100" lvl="1" indent="-342900">
              <a:lnSpc>
                <a:spcPct val="125000"/>
              </a:lnSpc>
              <a:spcBef>
                <a:spcPts val="432"/>
              </a:spcBef>
              <a:spcAft>
                <a:spcPts val="1200"/>
              </a:spcAft>
              <a:buClr>
                <a:srgbClr val="30AFB8"/>
              </a:buClr>
              <a:buFont typeface="+mj-lt"/>
              <a:buAutoNum type="alphaLcParenR" startAt="3"/>
            </a:pPr>
            <a:r>
              <a:rPr lang="en-US" sz="2000" dirty="0">
                <a:solidFill>
                  <a:schemeClr val="tx2"/>
                </a:solidFill>
              </a:rPr>
              <a:t>Service fees will be payable in advance in keeping with the existing operating model to ensure effective support of the UPI service. This advanced annual commitment offers the DSB more clarity in aligning fee levels with cost recovery whilst ensuring the economic sustainability of the UPI service with establishment of financial reserves, and for users, it provides improved ability to forecast their costs for </a:t>
            </a:r>
            <a:r>
              <a:rPr lang="en-US" sz="2000" dirty="0" err="1">
                <a:solidFill>
                  <a:schemeClr val="tx2"/>
                </a:solidFill>
              </a:rPr>
              <a:t>utilising</a:t>
            </a:r>
            <a:r>
              <a:rPr lang="en-US" sz="2000" dirty="0">
                <a:solidFill>
                  <a:schemeClr val="tx2"/>
                </a:solidFill>
              </a:rPr>
              <a:t> UPI services.</a:t>
            </a:r>
          </a:p>
        </p:txBody>
      </p:sp>
    </p:spTree>
    <p:extLst>
      <p:ext uri="{BB962C8B-B14F-4D97-AF65-F5344CB8AC3E}">
        <p14:creationId xmlns:p14="http://schemas.microsoft.com/office/powerpoint/2010/main" val="47634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7E5F-FF9D-4CF9-AD2B-91EE3049CB96}"/>
              </a:ext>
            </a:extLst>
          </p:cNvPr>
          <p:cNvSpPr>
            <a:spLocks noGrp="1"/>
          </p:cNvSpPr>
          <p:nvPr>
            <p:ph type="title"/>
          </p:nvPr>
        </p:nvSpPr>
        <p:spPr>
          <a:xfrm>
            <a:off x="461373" y="726728"/>
            <a:ext cx="9989377" cy="614140"/>
          </a:xfrm>
        </p:spPr>
        <p:txBody>
          <a:bodyPr/>
          <a:lstStyle/>
          <a:p>
            <a:r>
              <a:rPr lang="en-US" dirty="0"/>
              <a:t>9. UPI availability timeline</a:t>
            </a:r>
            <a:endParaRPr lang="en-GB" dirty="0"/>
          </a:p>
        </p:txBody>
      </p:sp>
      <p:graphicFrame>
        <p:nvGraphicFramePr>
          <p:cNvPr id="5" name="Content Placeholder 4">
            <a:extLst>
              <a:ext uri="{FF2B5EF4-FFF2-40B4-BE49-F238E27FC236}">
                <a16:creationId xmlns:a16="http://schemas.microsoft.com/office/drawing/2014/main" id="{D4D720DA-5725-4E2E-A6ED-EB36E2422A0B}"/>
              </a:ext>
            </a:extLst>
          </p:cNvPr>
          <p:cNvGraphicFramePr>
            <a:graphicFrameLocks noGrp="1"/>
          </p:cNvGraphicFramePr>
          <p:nvPr>
            <p:ph idx="1"/>
            <p:extLst>
              <p:ext uri="{D42A27DB-BD31-4B8C-83A1-F6EECF244321}">
                <p14:modId xmlns:p14="http://schemas.microsoft.com/office/powerpoint/2010/main" val="2267833390"/>
              </p:ext>
            </p:extLst>
          </p:nvPr>
        </p:nvGraphicFramePr>
        <p:xfrm>
          <a:off x="461374" y="1392215"/>
          <a:ext cx="11149434" cy="4739055"/>
        </p:xfrm>
        <a:graphic>
          <a:graphicData uri="http://schemas.openxmlformats.org/drawingml/2006/table">
            <a:tbl>
              <a:tblPr firstRow="1" bandRow="1">
                <a:tableStyleId>{21E4AEA4-8DFA-4A89-87EB-49C32662AFE0}</a:tableStyleId>
              </a:tblPr>
              <a:tblGrid>
                <a:gridCol w="854395">
                  <a:extLst>
                    <a:ext uri="{9D8B030D-6E8A-4147-A177-3AD203B41FA5}">
                      <a16:colId xmlns:a16="http://schemas.microsoft.com/office/drawing/2014/main" val="2304212002"/>
                    </a:ext>
                  </a:extLst>
                </a:gridCol>
                <a:gridCol w="7941247">
                  <a:extLst>
                    <a:ext uri="{9D8B030D-6E8A-4147-A177-3AD203B41FA5}">
                      <a16:colId xmlns:a16="http://schemas.microsoft.com/office/drawing/2014/main" val="2696922195"/>
                    </a:ext>
                  </a:extLst>
                </a:gridCol>
                <a:gridCol w="2353792">
                  <a:extLst>
                    <a:ext uri="{9D8B030D-6E8A-4147-A177-3AD203B41FA5}">
                      <a16:colId xmlns:a16="http://schemas.microsoft.com/office/drawing/2014/main" val="3617143174"/>
                    </a:ext>
                  </a:extLst>
                </a:gridCol>
              </a:tblGrid>
              <a:tr h="315937">
                <a:tc>
                  <a:txBody>
                    <a:bodyPr/>
                    <a:lstStyle/>
                    <a:p>
                      <a:pPr algn="ctr">
                        <a:lnSpc>
                          <a:spcPct val="115000"/>
                        </a:lnSpc>
                        <a:spcAft>
                          <a:spcPts val="600"/>
                        </a:spcAft>
                      </a:pPr>
                      <a:r>
                        <a:rPr lang="en-US" sz="1200" b="1" dirty="0">
                          <a:solidFill>
                            <a:schemeClr val="tx1">
                              <a:lumMod val="65000"/>
                              <a:lumOff val="35000"/>
                            </a:schemeClr>
                          </a:solidFill>
                          <a:effectLst/>
                        </a:rPr>
                        <a:t>#</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BCEAEE"/>
                    </a:solidFill>
                  </a:tcPr>
                </a:tc>
                <a:tc>
                  <a:txBody>
                    <a:bodyPr/>
                    <a:lstStyle/>
                    <a:p>
                      <a:pPr>
                        <a:lnSpc>
                          <a:spcPct val="115000"/>
                        </a:lnSpc>
                        <a:spcAft>
                          <a:spcPts val="600"/>
                        </a:spcAft>
                      </a:pPr>
                      <a:r>
                        <a:rPr lang="en-US" sz="1200" b="1" dirty="0">
                          <a:solidFill>
                            <a:schemeClr val="tx1">
                              <a:lumMod val="65000"/>
                              <a:lumOff val="35000"/>
                            </a:schemeClr>
                          </a:solidFill>
                          <a:effectLst/>
                        </a:rPr>
                        <a:t>DSB’s UPI Implementation Milestones</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BCEAEE"/>
                    </a:solidFill>
                  </a:tcPr>
                </a:tc>
                <a:tc>
                  <a:txBody>
                    <a:bodyPr/>
                    <a:lstStyle/>
                    <a:p>
                      <a:pPr algn="r">
                        <a:lnSpc>
                          <a:spcPct val="115000"/>
                        </a:lnSpc>
                        <a:spcAft>
                          <a:spcPts val="600"/>
                        </a:spcAft>
                      </a:pPr>
                      <a:r>
                        <a:rPr lang="en-US" sz="1200" b="1" dirty="0">
                          <a:solidFill>
                            <a:schemeClr val="tx1">
                              <a:lumMod val="65000"/>
                              <a:lumOff val="35000"/>
                            </a:schemeClr>
                          </a:solidFill>
                          <a:effectLst/>
                        </a:rPr>
                        <a:t>Date(s)</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BCEAEE"/>
                    </a:solidFill>
                  </a:tcPr>
                </a:tc>
                <a:extLst>
                  <a:ext uri="{0D108BD9-81ED-4DB2-BD59-A6C34878D82A}">
                    <a16:rowId xmlns:a16="http://schemas.microsoft.com/office/drawing/2014/main" val="2293503323"/>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1</a:t>
                      </a:r>
                      <a:r>
                        <a:rPr lang="en-US" sz="1200" baseline="30000" dirty="0">
                          <a:solidFill>
                            <a:schemeClr val="tx1">
                              <a:lumMod val="65000"/>
                              <a:lumOff val="35000"/>
                            </a:schemeClr>
                          </a:solidFill>
                          <a:effectLst/>
                        </a:rPr>
                        <a:t>st</a:t>
                      </a:r>
                      <a:r>
                        <a:rPr lang="en-US" sz="1200" dirty="0">
                          <a:solidFill>
                            <a:schemeClr val="tx1">
                              <a:lumMod val="65000"/>
                              <a:lumOff val="35000"/>
                            </a:schemeClr>
                          </a:solidFill>
                          <a:effectLst/>
                        </a:rPr>
                        <a:t> UPI Fee Model Consultation period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11</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Jan – 5</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Mar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1665289846"/>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2</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List of Product Templates published for user information</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30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Apr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4116326044"/>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3</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Draft API and Connectivity Specifications (rules of engagement) published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30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Apr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3843633512"/>
                  </a:ext>
                </a:extLst>
              </a:tr>
              <a:tr h="315937">
                <a:tc>
                  <a:txBody>
                    <a:bodyPr/>
                    <a:lstStyle/>
                    <a:p>
                      <a:pPr algn="ctr">
                        <a:lnSpc>
                          <a:spcPct val="115000"/>
                        </a:lnSpc>
                        <a:spcAft>
                          <a:spcPts val="600"/>
                        </a:spcAft>
                      </a:pPr>
                      <a:r>
                        <a:rPr lang="en-US" sz="1200" b="1">
                          <a:solidFill>
                            <a:schemeClr val="tx1">
                              <a:lumMod val="65000"/>
                              <a:lumOff val="35000"/>
                            </a:schemeClr>
                          </a:solidFill>
                          <a:effectLst/>
                        </a:rPr>
                        <a:t>4</a:t>
                      </a:r>
                      <a:endParaRPr lang="en-GB" sz="1200" b="1">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2</a:t>
                      </a:r>
                      <a:r>
                        <a:rPr lang="en-US" sz="1200" baseline="30000" dirty="0">
                          <a:solidFill>
                            <a:schemeClr val="tx1">
                              <a:lumMod val="65000"/>
                              <a:lumOff val="35000"/>
                            </a:schemeClr>
                          </a:solidFill>
                          <a:effectLst/>
                        </a:rPr>
                        <a:t>nd</a:t>
                      </a:r>
                      <a:r>
                        <a:rPr lang="en-US" sz="1200" dirty="0">
                          <a:solidFill>
                            <a:schemeClr val="tx1">
                              <a:lumMod val="65000"/>
                              <a:lumOff val="35000"/>
                            </a:schemeClr>
                          </a:solidFill>
                          <a:effectLst/>
                        </a:rPr>
                        <a:t> UPI Fee Model Consultation paper published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10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May – 9</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Jul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3644629315"/>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5</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Final API and Connectivity Specifications (rules of engagement) + draft UPI Product Template documentation published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30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Jun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39412605"/>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6</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Industry Feedback window closes for 2</a:t>
                      </a:r>
                      <a:r>
                        <a:rPr lang="en-US" sz="1200" baseline="30000" dirty="0">
                          <a:solidFill>
                            <a:schemeClr val="tx1">
                              <a:lumMod val="65000"/>
                              <a:lumOff val="35000"/>
                            </a:schemeClr>
                          </a:solidFill>
                          <a:effectLst/>
                        </a:rPr>
                        <a:t>nd</a:t>
                      </a:r>
                      <a:r>
                        <a:rPr lang="en-US" sz="1200" dirty="0">
                          <a:solidFill>
                            <a:schemeClr val="tx1">
                              <a:lumMod val="65000"/>
                              <a:lumOff val="35000"/>
                            </a:schemeClr>
                          </a:solidFill>
                          <a:effectLst/>
                        </a:rPr>
                        <a:t> UPI Fee Model Consultation </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9</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Jul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3730695782"/>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7</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Responses to the 2</a:t>
                      </a:r>
                      <a:r>
                        <a:rPr lang="en-US" sz="1200" baseline="30000" dirty="0">
                          <a:solidFill>
                            <a:schemeClr val="tx1">
                              <a:lumMod val="65000"/>
                              <a:lumOff val="35000"/>
                            </a:schemeClr>
                          </a:solidFill>
                          <a:effectLst/>
                        </a:rPr>
                        <a:t>nd</a:t>
                      </a:r>
                      <a:r>
                        <a:rPr lang="en-US" sz="1200" dirty="0">
                          <a:solidFill>
                            <a:schemeClr val="tx1">
                              <a:lumMod val="65000"/>
                              <a:lumOff val="35000"/>
                            </a:schemeClr>
                          </a:solidFill>
                          <a:effectLst/>
                        </a:rPr>
                        <a:t> UPI Fee Model Consultation published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By 30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July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2725019015"/>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8</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UPI Fee Model Consultation Final Report published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27</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Sep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1938305686"/>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9</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UPI Product Templates finalized and published (provisional date)</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30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Nov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1907301859"/>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10</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UPI Legal Terms and Conditions Consultation (dates to be confirmed)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Q4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4029666472"/>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11</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Legal Consultation Conclusions published (date to be confirmed)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Q1 2022</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4064724098"/>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12</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Internal DSB Quality Assurance Testing of UPI Platform (date to be confirmed)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Q1 2022</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3421930006"/>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13</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UPI User Acceptance and Integration Testing Commences + User on-boarding commences (date to be confirmed)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End Q1 2022</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1077055521"/>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14</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b="1" dirty="0">
                          <a:solidFill>
                            <a:schemeClr val="tx1">
                              <a:lumMod val="65000"/>
                              <a:lumOff val="35000"/>
                            </a:schemeClr>
                          </a:solidFill>
                          <a:effectLst/>
                        </a:rPr>
                        <a:t>UPI Production system available – live UPIs can be created and searched (date to be confirmed)</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b="1" dirty="0">
                          <a:solidFill>
                            <a:schemeClr val="tx1">
                              <a:lumMod val="65000"/>
                              <a:lumOff val="35000"/>
                            </a:schemeClr>
                          </a:solidFill>
                          <a:effectLst/>
                        </a:rPr>
                        <a:t>July 2022</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3973712933"/>
                  </a:ext>
                </a:extLst>
              </a:tr>
            </a:tbl>
          </a:graphicData>
        </a:graphic>
      </p:graphicFrame>
      <p:sp>
        <p:nvSpPr>
          <p:cNvPr id="11" name="Slide Number Placeholder 3">
            <a:extLst>
              <a:ext uri="{FF2B5EF4-FFF2-40B4-BE49-F238E27FC236}">
                <a16:creationId xmlns:a16="http://schemas.microsoft.com/office/drawing/2014/main" id="{FCA4943E-7978-4267-B45C-80ED9730E340}"/>
              </a:ext>
            </a:extLst>
          </p:cNvPr>
          <p:cNvSpPr txBox="1">
            <a:spLocks/>
          </p:cNvSpPr>
          <p:nvPr/>
        </p:nvSpPr>
        <p:spPr>
          <a:xfrm>
            <a:off x="10558300" y="624630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a:t>Page </a:t>
            </a:r>
            <a:fld id="{ABEA20BA-2106-4EF4-BFC3-E7113DDF495F}" type="slidenum">
              <a:rPr lang="en-GB" smtClean="0"/>
              <a:pPr>
                <a:defRPr/>
              </a:pPr>
              <a:t>28</a:t>
            </a:fld>
            <a:r>
              <a:rPr lang="en-GB" dirty="0"/>
              <a:t> </a:t>
            </a:r>
          </a:p>
        </p:txBody>
      </p:sp>
      <p:sp>
        <p:nvSpPr>
          <p:cNvPr id="12" name="Footer Placeholder 4">
            <a:extLst>
              <a:ext uri="{FF2B5EF4-FFF2-40B4-BE49-F238E27FC236}">
                <a16:creationId xmlns:a16="http://schemas.microsoft.com/office/drawing/2014/main" id="{D7A455A6-782F-4215-83AB-D3B48F3212D7}"/>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DSB 2021</a:t>
            </a:r>
          </a:p>
        </p:txBody>
      </p:sp>
      <p:cxnSp>
        <p:nvCxnSpPr>
          <p:cNvPr id="4" name="Straight Connector 3">
            <a:extLst>
              <a:ext uri="{FF2B5EF4-FFF2-40B4-BE49-F238E27FC236}">
                <a16:creationId xmlns:a16="http://schemas.microsoft.com/office/drawing/2014/main" id="{E2296204-5C27-44C5-BC70-E087218AEB17}"/>
              </a:ext>
            </a:extLst>
          </p:cNvPr>
          <p:cNvCxnSpPr>
            <a:cxnSpLocks/>
          </p:cNvCxnSpPr>
          <p:nvPr/>
        </p:nvCxnSpPr>
        <p:spPr>
          <a:xfrm>
            <a:off x="459778" y="2971800"/>
            <a:ext cx="11151030"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161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73" y="728852"/>
            <a:ext cx="9989377" cy="614140"/>
          </a:xfrm>
        </p:spPr>
        <p:txBody>
          <a:bodyPr/>
          <a:lstStyle/>
          <a:p>
            <a:r>
              <a:rPr lang="en-US" dirty="0">
                <a:latin typeface="Gill Sans MT" panose="020B0502020104020203" pitchFamily="34" charset="0"/>
              </a:rPr>
              <a:t>10. Further information</a:t>
            </a:r>
          </a:p>
        </p:txBody>
      </p:sp>
      <p:sp>
        <p:nvSpPr>
          <p:cNvPr id="3" name="Content Placeholder 2"/>
          <p:cNvSpPr>
            <a:spLocks noGrp="1"/>
          </p:cNvSpPr>
          <p:nvPr>
            <p:ph idx="1"/>
          </p:nvPr>
        </p:nvSpPr>
        <p:spPr>
          <a:xfrm>
            <a:off x="459584" y="1469204"/>
            <a:ext cx="11141328" cy="4780491"/>
          </a:xfrm>
        </p:spPr>
        <p:txBody>
          <a:bodyPr anchor="t" anchorCtr="0">
            <a:normAutofit/>
          </a:bodyPr>
          <a:lstStyle/>
          <a:p>
            <a:pPr>
              <a:lnSpc>
                <a:spcPct val="200000"/>
              </a:lnSpc>
              <a:spcBef>
                <a:spcPts val="300"/>
              </a:spcBef>
              <a:spcAft>
                <a:spcPts val="300"/>
              </a:spcAft>
              <a:buFont typeface="Arial" panose="020B0604020202020204" pitchFamily="34" charset="0"/>
              <a:buChar char="•"/>
            </a:pPr>
            <a:r>
              <a:rPr lang="en-US" sz="2000" dirty="0">
                <a:cs typeface="Calibri"/>
              </a:rPr>
              <a:t>Unique Product Identifier (UPI) latest information: </a:t>
            </a:r>
            <a:r>
              <a:rPr lang="en-US" sz="2000" dirty="0">
                <a:solidFill>
                  <a:srgbClr val="0070C0"/>
                </a:solidFill>
                <a:cs typeface="Calibri"/>
                <a:hlinkClick r:id="rId3">
                  <a:extLst>
                    <a:ext uri="{A12FA001-AC4F-418D-AE19-62706E023703}">
                      <ahyp:hlinkClr xmlns:ahyp="http://schemas.microsoft.com/office/drawing/2018/hyperlinkcolor" val="tx"/>
                    </a:ext>
                  </a:extLst>
                </a:hlinkClick>
              </a:rPr>
              <a:t>https://www.anna-dsb.com/upi/</a:t>
            </a:r>
            <a:r>
              <a:rPr lang="en-US" sz="2000" dirty="0">
                <a:solidFill>
                  <a:srgbClr val="0070C0"/>
                </a:solidFill>
                <a:cs typeface="Calibri"/>
              </a:rPr>
              <a:t> </a:t>
            </a:r>
          </a:p>
          <a:p>
            <a:pPr>
              <a:lnSpc>
                <a:spcPct val="200000"/>
              </a:lnSpc>
              <a:spcBef>
                <a:spcPts val="300"/>
              </a:spcBef>
              <a:spcAft>
                <a:spcPts val="300"/>
              </a:spcAft>
              <a:buFont typeface="Arial" panose="020B0604020202020204" pitchFamily="34" charset="0"/>
              <a:buChar char="•"/>
            </a:pPr>
            <a:r>
              <a:rPr lang="en-US" sz="2000" dirty="0">
                <a:cs typeface="Calibri"/>
              </a:rPr>
              <a:t>UPI Timeline: </a:t>
            </a:r>
            <a:r>
              <a:rPr lang="en-US" sz="2000" dirty="0">
                <a:solidFill>
                  <a:srgbClr val="0070C0"/>
                </a:solidFill>
                <a:cs typeface="Calibri"/>
                <a:hlinkClick r:id="rId4">
                  <a:extLst>
                    <a:ext uri="{A12FA001-AC4F-418D-AE19-62706E023703}">
                      <ahyp:hlinkClr xmlns:ahyp="http://schemas.microsoft.com/office/drawing/2018/hyperlinkcolor" val="tx"/>
                    </a:ext>
                  </a:extLst>
                </a:hlinkClick>
              </a:rPr>
              <a:t>https://www.anna-dsb.com/upi-implementation-timeline/</a:t>
            </a:r>
            <a:r>
              <a:rPr lang="en-US" sz="2000" dirty="0">
                <a:solidFill>
                  <a:srgbClr val="0070C0"/>
                </a:solidFill>
                <a:cs typeface="Calibri"/>
              </a:rPr>
              <a:t> </a:t>
            </a:r>
          </a:p>
          <a:p>
            <a:pPr>
              <a:lnSpc>
                <a:spcPct val="200000"/>
              </a:lnSpc>
              <a:spcBef>
                <a:spcPts val="300"/>
              </a:spcBef>
              <a:spcAft>
                <a:spcPts val="300"/>
              </a:spcAft>
              <a:buFont typeface="Arial" panose="020B0604020202020204" pitchFamily="34" charset="0"/>
              <a:buChar char="•"/>
            </a:pPr>
            <a:r>
              <a:rPr lang="en-US" sz="2000" dirty="0">
                <a:cs typeface="Calibri"/>
              </a:rPr>
              <a:t>About the DSB Product Committee: </a:t>
            </a:r>
            <a:r>
              <a:rPr lang="en-US" sz="2000" dirty="0">
                <a:solidFill>
                  <a:srgbClr val="0070C0"/>
                </a:solidFill>
                <a:cs typeface="Calibri"/>
                <a:hlinkClick r:id="rId5">
                  <a:extLst>
                    <a:ext uri="{A12FA001-AC4F-418D-AE19-62706E023703}">
                      <ahyp:hlinkClr xmlns:ahyp="http://schemas.microsoft.com/office/drawing/2018/hyperlinkcolor" val="tx"/>
                    </a:ext>
                  </a:extLst>
                </a:hlinkClick>
              </a:rPr>
              <a:t>https://www.anna-dsb.com/product-committee/</a:t>
            </a:r>
            <a:r>
              <a:rPr lang="en-US" sz="2000" dirty="0">
                <a:solidFill>
                  <a:srgbClr val="0070C0"/>
                </a:solidFill>
                <a:cs typeface="Calibri"/>
              </a:rPr>
              <a:t> </a:t>
            </a:r>
          </a:p>
          <a:p>
            <a:pPr>
              <a:lnSpc>
                <a:spcPct val="200000"/>
              </a:lnSpc>
              <a:spcBef>
                <a:spcPts val="300"/>
              </a:spcBef>
              <a:spcAft>
                <a:spcPts val="300"/>
              </a:spcAft>
              <a:buFont typeface="Arial" panose="020B0604020202020204" pitchFamily="34" charset="0"/>
              <a:buChar char="•"/>
            </a:pPr>
            <a:r>
              <a:rPr lang="en-US" sz="2000" dirty="0">
                <a:cs typeface="Calibri"/>
              </a:rPr>
              <a:t>About the DSB Technology Advisory Committee: </a:t>
            </a:r>
            <a:r>
              <a:rPr lang="en-US" sz="2000" dirty="0">
                <a:solidFill>
                  <a:srgbClr val="0070C0"/>
                </a:solidFill>
                <a:cs typeface="Calibri"/>
                <a:hlinkClick r:id="rId6">
                  <a:extLst>
                    <a:ext uri="{A12FA001-AC4F-418D-AE19-62706E023703}">
                      <ahyp:hlinkClr xmlns:ahyp="http://schemas.microsoft.com/office/drawing/2018/hyperlinkcolor" val="tx"/>
                    </a:ext>
                  </a:extLst>
                </a:hlinkClick>
              </a:rPr>
              <a:t>https://www.anna-dsb.com/technology-advisory-committee/</a:t>
            </a:r>
            <a:r>
              <a:rPr lang="en-US" sz="2000" dirty="0">
                <a:solidFill>
                  <a:srgbClr val="0070C0"/>
                </a:solidFill>
                <a:cs typeface="Calibri"/>
              </a:rPr>
              <a:t> </a:t>
            </a:r>
          </a:p>
          <a:p>
            <a:pPr>
              <a:lnSpc>
                <a:spcPct val="200000"/>
              </a:lnSpc>
              <a:spcBef>
                <a:spcPts val="300"/>
              </a:spcBef>
              <a:spcAft>
                <a:spcPts val="300"/>
              </a:spcAft>
              <a:buFont typeface="Arial" panose="020B0604020202020204" pitchFamily="34" charset="0"/>
              <a:buChar char="•"/>
            </a:pPr>
            <a:r>
              <a:rPr lang="en-US" sz="2000" dirty="0">
                <a:cs typeface="Calibri"/>
              </a:rPr>
              <a:t>UPI Fee Model Consultation: </a:t>
            </a:r>
            <a:r>
              <a:rPr lang="en-US" sz="2000" dirty="0">
                <a:solidFill>
                  <a:srgbClr val="0070C0"/>
                </a:solidFill>
                <a:cs typeface="Calibri"/>
                <a:hlinkClick r:id="rId7">
                  <a:extLst>
                    <a:ext uri="{A12FA001-AC4F-418D-AE19-62706E023703}">
                      <ahyp:hlinkClr xmlns:ahyp="http://schemas.microsoft.com/office/drawing/2018/hyperlinkcolor" val="tx"/>
                    </a:ext>
                  </a:extLst>
                </a:hlinkClick>
              </a:rPr>
              <a:t>https://www.anna-dsb.com/upi-fee-model-consultation-2021/</a:t>
            </a:r>
            <a:r>
              <a:rPr lang="en-US" sz="2000" dirty="0">
                <a:solidFill>
                  <a:srgbClr val="0070C0"/>
                </a:solidFill>
                <a:cs typeface="Calibri"/>
              </a:rPr>
              <a:t> </a:t>
            </a:r>
          </a:p>
          <a:p>
            <a:pPr marL="305435" indent="-305435">
              <a:lnSpc>
                <a:spcPct val="160000"/>
              </a:lnSpc>
              <a:spcBef>
                <a:spcPts val="300"/>
              </a:spcBef>
              <a:spcAft>
                <a:spcPts val="300"/>
              </a:spcAft>
              <a:buFont typeface="Wingdings" panose="05000000000000000000" pitchFamily="2" charset="2"/>
              <a:buChar char="§"/>
            </a:pPr>
            <a:r>
              <a:rPr lang="en-US" sz="2000" b="1" dirty="0">
                <a:cs typeface="Calibri"/>
              </a:rPr>
              <a:t>Contact: </a:t>
            </a:r>
            <a:r>
              <a:rPr lang="en-US" sz="2000" b="1" dirty="0">
                <a:solidFill>
                  <a:srgbClr val="0070C0"/>
                </a:solidFill>
                <a:cs typeface="Calibri"/>
                <a:hlinkClick r:id="rId8">
                  <a:extLst>
                    <a:ext uri="{A12FA001-AC4F-418D-AE19-62706E023703}">
                      <ahyp:hlinkClr xmlns:ahyp="http://schemas.microsoft.com/office/drawing/2018/hyperlinkcolor" val="tx"/>
                    </a:ext>
                  </a:extLst>
                </a:hlinkClick>
              </a:rPr>
              <a:t>otc.data@anna-dsb.com</a:t>
            </a:r>
            <a:r>
              <a:rPr lang="en-US" sz="2000" b="1" dirty="0">
                <a:solidFill>
                  <a:srgbClr val="0070C0"/>
                </a:solidFill>
                <a:cs typeface="Calibri"/>
              </a:rPr>
              <a:t> </a:t>
            </a:r>
          </a:p>
        </p:txBody>
      </p:sp>
      <p:sp>
        <p:nvSpPr>
          <p:cNvPr id="7" name="Slide Number Placeholder 3">
            <a:extLst>
              <a:ext uri="{FF2B5EF4-FFF2-40B4-BE49-F238E27FC236}">
                <a16:creationId xmlns:a16="http://schemas.microsoft.com/office/drawing/2014/main" id="{D2F084EB-581C-4E99-B7A9-A93358620958}"/>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29</a:t>
            </a:fld>
            <a:r>
              <a:rPr lang="en-GB"/>
              <a:t> </a:t>
            </a:r>
          </a:p>
        </p:txBody>
      </p:sp>
      <p:sp>
        <p:nvSpPr>
          <p:cNvPr id="8" name="Footer Placeholder 4">
            <a:extLst>
              <a:ext uri="{FF2B5EF4-FFF2-40B4-BE49-F238E27FC236}">
                <a16:creationId xmlns:a16="http://schemas.microsoft.com/office/drawing/2014/main" id="{6A100544-FE0A-4A3A-8BEB-208E3A5D9490}"/>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Tree>
    <p:extLst>
      <p:ext uri="{BB962C8B-B14F-4D97-AF65-F5344CB8AC3E}">
        <p14:creationId xmlns:p14="http://schemas.microsoft.com/office/powerpoint/2010/main" val="191735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11003" y="4525472"/>
            <a:ext cx="11298325" cy="1768232"/>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spcBef>
                <a:spcPts val="225"/>
              </a:spcBef>
            </a:pPr>
            <a:r>
              <a:rPr lang="en-GB" b="1" dirty="0">
                <a:solidFill>
                  <a:schemeClr val="tx2"/>
                </a:solidFill>
                <a:latin typeface="Gill Sans MT" panose="020B0502020104020203" pitchFamily="34" charset="0"/>
              </a:rPr>
              <a:t>Drivers</a:t>
            </a:r>
          </a:p>
          <a:p>
            <a:pPr marL="285750" indent="-285750" algn="l">
              <a:lnSpc>
                <a:spcPct val="114000"/>
              </a:lnSpc>
              <a:spcBef>
                <a:spcPts val="600"/>
              </a:spcBef>
              <a:buClr>
                <a:srgbClr val="30AFB8"/>
              </a:buClr>
              <a:buFont typeface="Wingdings" panose="05000000000000000000" pitchFamily="2" charset="2"/>
              <a:buChar char="§"/>
            </a:pPr>
            <a:r>
              <a:rPr lang="en-GB" sz="1500" b="1" dirty="0">
                <a:solidFill>
                  <a:schemeClr val="tx2"/>
                </a:solidFill>
                <a:latin typeface="Gill Sans MT" panose="020B0502020104020203" pitchFamily="34" charset="0"/>
              </a:rPr>
              <a:t>EU regulators </a:t>
            </a:r>
            <a:r>
              <a:rPr lang="en-GB" sz="1500" dirty="0">
                <a:solidFill>
                  <a:schemeClr val="tx2"/>
                </a:solidFill>
                <a:latin typeface="Gill Sans MT" panose="020B0502020104020203" pitchFamily="34" charset="0"/>
              </a:rPr>
              <a:t>have </a:t>
            </a:r>
            <a:r>
              <a:rPr lang="en-GB" sz="1500" b="1" dirty="0">
                <a:solidFill>
                  <a:schemeClr val="tx2"/>
                </a:solidFill>
                <a:latin typeface="Gill Sans MT" panose="020B0502020104020203" pitchFamily="34" charset="0"/>
              </a:rPr>
              <a:t>mandated</a:t>
            </a:r>
            <a:r>
              <a:rPr lang="en-GB" sz="1500" dirty="0">
                <a:solidFill>
                  <a:schemeClr val="tx2"/>
                </a:solidFill>
                <a:latin typeface="Gill Sans MT" panose="020B0502020104020203" pitchFamily="34" charset="0"/>
              </a:rPr>
              <a:t> that ISINs identify instruments for </a:t>
            </a:r>
            <a:r>
              <a:rPr lang="en-GB" sz="1500" b="1" dirty="0">
                <a:solidFill>
                  <a:schemeClr val="tx2"/>
                </a:solidFill>
                <a:latin typeface="Gill Sans MT" panose="020B0502020104020203" pitchFamily="34" charset="0"/>
              </a:rPr>
              <a:t>MiFID2 / MiFIR</a:t>
            </a:r>
            <a:r>
              <a:rPr lang="en-GB" sz="1500" dirty="0">
                <a:solidFill>
                  <a:schemeClr val="tx2"/>
                </a:solidFill>
                <a:latin typeface="Gill Sans MT" panose="020B0502020104020203" pitchFamily="34" charset="0"/>
              </a:rPr>
              <a:t> reporting, including some </a:t>
            </a:r>
            <a:r>
              <a:rPr lang="en-GB" sz="1500" b="1" dirty="0">
                <a:solidFill>
                  <a:schemeClr val="tx2"/>
                </a:solidFill>
                <a:latin typeface="Gill Sans MT" panose="020B0502020104020203" pitchFamily="34" charset="0"/>
              </a:rPr>
              <a:t>OTC derivatives</a:t>
            </a:r>
          </a:p>
          <a:p>
            <a:pPr marL="285750" indent="-285750" algn="l">
              <a:lnSpc>
                <a:spcPct val="114000"/>
              </a:lnSpc>
              <a:spcBef>
                <a:spcPts val="600"/>
              </a:spcBef>
              <a:buClr>
                <a:srgbClr val="30AFB8"/>
              </a:buClr>
              <a:buFont typeface="Wingdings" panose="05000000000000000000" pitchFamily="2" charset="2"/>
              <a:buChar char="§"/>
            </a:pPr>
            <a:r>
              <a:rPr lang="en-GB" sz="1500" dirty="0">
                <a:solidFill>
                  <a:schemeClr val="tx2"/>
                </a:solidFill>
                <a:latin typeface="Gill Sans MT" panose="020B0502020104020203" pitchFamily="34" charset="0"/>
              </a:rPr>
              <a:t>The </a:t>
            </a:r>
            <a:r>
              <a:rPr lang="en-GB" sz="1500" b="1" dirty="0">
                <a:solidFill>
                  <a:schemeClr val="tx2"/>
                </a:solidFill>
                <a:latin typeface="Gill Sans MT" panose="020B0502020104020203" pitchFamily="34" charset="0"/>
              </a:rPr>
              <a:t>DSB </a:t>
            </a:r>
            <a:r>
              <a:rPr lang="en-GB" sz="1500" dirty="0">
                <a:solidFill>
                  <a:schemeClr val="tx2"/>
                </a:solidFill>
                <a:latin typeface="Gill Sans MT" panose="020B0502020104020203" pitchFamily="34" charset="0"/>
              </a:rPr>
              <a:t>is the sole source of </a:t>
            </a:r>
            <a:r>
              <a:rPr lang="en-GB" sz="1500" b="1" dirty="0">
                <a:solidFill>
                  <a:schemeClr val="tx2"/>
                </a:solidFill>
                <a:latin typeface="Gill Sans MT" panose="020B0502020104020203" pitchFamily="34" charset="0"/>
              </a:rPr>
              <a:t>ISINs for OTC derivatives </a:t>
            </a:r>
            <a:r>
              <a:rPr lang="en-GB" sz="1500" dirty="0">
                <a:solidFill>
                  <a:schemeClr val="tx2"/>
                </a:solidFill>
                <a:latin typeface="Gill Sans MT" panose="020B0502020104020203" pitchFamily="34" charset="0"/>
              </a:rPr>
              <a:t>and was engineered to serve the needs of regulators and industry participants, to enable the industry to meet regulatory obligations</a:t>
            </a:r>
          </a:p>
          <a:p>
            <a:pPr marL="285750" indent="-285750" algn="l">
              <a:lnSpc>
                <a:spcPct val="114000"/>
              </a:lnSpc>
              <a:spcBef>
                <a:spcPts val="600"/>
              </a:spcBef>
              <a:buClr>
                <a:srgbClr val="30AFB8"/>
              </a:buClr>
              <a:buFont typeface="Wingdings" panose="05000000000000000000" pitchFamily="2" charset="2"/>
              <a:buChar char="§"/>
            </a:pPr>
            <a:r>
              <a:rPr lang="en-GB" sz="1500" dirty="0">
                <a:solidFill>
                  <a:schemeClr val="tx2"/>
                </a:solidFill>
                <a:latin typeface="Gill Sans MT"/>
              </a:rPr>
              <a:t>The </a:t>
            </a:r>
            <a:r>
              <a:rPr lang="en-GB" sz="1500" b="1" dirty="0">
                <a:solidFill>
                  <a:schemeClr val="tx2"/>
                </a:solidFill>
                <a:latin typeface="Gill Sans MT"/>
              </a:rPr>
              <a:t>DSB</a:t>
            </a:r>
            <a:r>
              <a:rPr lang="en-GB" sz="1500" dirty="0">
                <a:solidFill>
                  <a:schemeClr val="tx2"/>
                </a:solidFill>
                <a:latin typeface="Gill Sans MT"/>
              </a:rPr>
              <a:t> has been </a:t>
            </a:r>
            <a:r>
              <a:rPr lang="en-GB" sz="1500" b="1" dirty="0">
                <a:solidFill>
                  <a:schemeClr val="tx2"/>
                </a:solidFill>
                <a:latin typeface="Gill Sans MT"/>
              </a:rPr>
              <a:t>designated</a:t>
            </a:r>
            <a:r>
              <a:rPr lang="en-GB" sz="1500" dirty="0">
                <a:solidFill>
                  <a:schemeClr val="tx2"/>
                </a:solidFill>
                <a:latin typeface="Gill Sans MT"/>
              </a:rPr>
              <a:t> by the FSB </a:t>
            </a:r>
            <a:r>
              <a:rPr lang="en-GB" sz="1500" b="1" dirty="0">
                <a:solidFill>
                  <a:schemeClr val="tx2"/>
                </a:solidFill>
                <a:latin typeface="Gill Sans MT"/>
              </a:rPr>
              <a:t>as the sole UPI Service Provider</a:t>
            </a:r>
            <a:r>
              <a:rPr lang="en-GB" sz="1500" dirty="0">
                <a:solidFill>
                  <a:schemeClr val="tx2"/>
                </a:solidFill>
                <a:latin typeface="Gill Sans MT"/>
              </a:rPr>
              <a:t> and operator of the Reference Data Library </a:t>
            </a:r>
          </a:p>
        </p:txBody>
      </p:sp>
      <p:sp>
        <p:nvSpPr>
          <p:cNvPr id="2" name="Title 1"/>
          <p:cNvSpPr>
            <a:spLocks noGrp="1"/>
          </p:cNvSpPr>
          <p:nvPr>
            <p:ph type="title"/>
          </p:nvPr>
        </p:nvSpPr>
        <p:spPr>
          <a:xfrm>
            <a:off x="451099" y="726730"/>
            <a:ext cx="9989377" cy="614140"/>
          </a:xfrm>
        </p:spPr>
        <p:txBody>
          <a:bodyPr/>
          <a:lstStyle/>
          <a:p>
            <a:r>
              <a:rPr lang="en-GB" dirty="0">
                <a:latin typeface="Gill Sans MT" panose="020B0502020104020203" pitchFamily="34" charset="0"/>
              </a:rPr>
              <a:t>1. DSB Overview</a:t>
            </a:r>
          </a:p>
        </p:txBody>
      </p:sp>
      <p:sp>
        <p:nvSpPr>
          <p:cNvPr id="8" name="Text Placeholder 6"/>
          <p:cNvSpPr>
            <a:spLocks noGrp="1"/>
          </p:cNvSpPr>
          <p:nvPr/>
        </p:nvSpPr>
        <p:spPr bwMode="auto">
          <a:xfrm>
            <a:off x="411003" y="1422393"/>
            <a:ext cx="5664968" cy="3005768"/>
          </a:xfrm>
          <a:prstGeom prst="rect">
            <a:avLst/>
          </a:prstGeom>
          <a:solidFill>
            <a:schemeClr val="bg2"/>
          </a:solidFill>
          <a:ln>
            <a:noFill/>
          </a:ln>
          <a:effectLst/>
        </p:spPr>
        <p:txBody>
          <a:bodyPr vert="horz" wrap="square" lIns="6750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B4BB69"/>
              </a:buClr>
              <a:buFont typeface="Wingdings" pitchFamily="2" charset="2"/>
              <a:defRPr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B4BB69"/>
              </a:buClr>
              <a:buChar char="•"/>
              <a:defRPr sz="1200">
                <a:solidFill>
                  <a:schemeClr val="tx1"/>
                </a:solidFill>
                <a:latin typeface="+mn-lt"/>
              </a:defRPr>
            </a:lvl2pPr>
            <a:lvl3pPr marL="1143000" indent="-228600" algn="l" rtl="0" eaLnBrk="0" fontAlgn="base" hangingPunct="0">
              <a:spcBef>
                <a:spcPct val="20000"/>
              </a:spcBef>
              <a:spcAft>
                <a:spcPct val="0"/>
              </a:spcAft>
              <a:buClr>
                <a:srgbClr val="B4BB69"/>
              </a:buClr>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0" indent="0">
              <a:lnSpc>
                <a:spcPct val="125000"/>
              </a:lnSpc>
              <a:spcBef>
                <a:spcPts val="600"/>
              </a:spcBef>
            </a:pPr>
            <a:r>
              <a:rPr lang="en-GB" sz="1800" b="1" dirty="0">
                <a:solidFill>
                  <a:schemeClr val="tx2"/>
                </a:solidFill>
                <a:latin typeface="Gill Sans MT" panose="020B0502020104020203" pitchFamily="34" charset="0"/>
                <a:cs typeface="Arial" panose="020B0604020202020204" pitchFamily="34" charset="0"/>
              </a:rPr>
              <a:t>What is the DSB?</a:t>
            </a:r>
          </a:p>
          <a:p>
            <a:pPr marL="285750" indent="-285750">
              <a:lnSpc>
                <a:spcPct val="125000"/>
              </a:lnSpc>
              <a:spcBef>
                <a:spcPts val="600"/>
              </a:spcBef>
              <a:buClr>
                <a:srgbClr val="30AFB8"/>
              </a:buClr>
              <a:buFont typeface="Wingdings" panose="05000000000000000000" pitchFamily="2" charset="2"/>
              <a:buChar char="§"/>
            </a:pPr>
            <a:r>
              <a:rPr lang="en-GB" sz="1500" dirty="0">
                <a:solidFill>
                  <a:schemeClr val="tx2"/>
                </a:solidFill>
                <a:latin typeface="Gill Sans MT" panose="020B0502020104020203" pitchFamily="34" charset="0"/>
                <a:cs typeface="Arial" panose="020B0604020202020204" pitchFamily="34" charset="0"/>
              </a:rPr>
              <a:t>A technology </a:t>
            </a:r>
            <a:r>
              <a:rPr lang="en-GB" sz="1500" b="1" dirty="0">
                <a:solidFill>
                  <a:schemeClr val="tx2"/>
                </a:solidFill>
                <a:latin typeface="Gill Sans MT" panose="020B0502020104020203" pitchFamily="34" charset="0"/>
                <a:cs typeface="Arial" panose="020B0604020202020204" pitchFamily="34" charset="0"/>
              </a:rPr>
              <a:t>platform </a:t>
            </a:r>
            <a:r>
              <a:rPr lang="en-GB" sz="1500" dirty="0">
                <a:solidFill>
                  <a:schemeClr val="tx2"/>
                </a:solidFill>
                <a:latin typeface="Gill Sans MT" panose="020B0502020104020203" pitchFamily="34" charset="0"/>
                <a:cs typeface="Arial" panose="020B0604020202020204" pitchFamily="34" charset="0"/>
              </a:rPr>
              <a:t>which can generate an identification hierarchy for OTC derivatives</a:t>
            </a:r>
          </a:p>
          <a:p>
            <a:pPr marL="285750" indent="-285750">
              <a:lnSpc>
                <a:spcPct val="125000"/>
              </a:lnSpc>
              <a:spcBef>
                <a:spcPts val="600"/>
              </a:spcBef>
              <a:buClr>
                <a:srgbClr val="30AFB8"/>
              </a:buClr>
              <a:buFont typeface="Wingdings" panose="05000000000000000000" pitchFamily="2" charset="2"/>
              <a:buChar char="§"/>
            </a:pPr>
            <a:r>
              <a:rPr lang="en-GB" sz="1500" dirty="0">
                <a:solidFill>
                  <a:schemeClr val="tx2"/>
                </a:solidFill>
                <a:latin typeface="Gill Sans MT" panose="020B0502020104020203" pitchFamily="34" charset="0"/>
                <a:cs typeface="Arial" panose="020B0604020202020204" pitchFamily="34" charset="0"/>
              </a:rPr>
              <a:t>Within its scope of OTC derivatives, it provides the industry with an archive of </a:t>
            </a:r>
            <a:r>
              <a:rPr lang="en-GB" sz="1500" dirty="0">
                <a:solidFill>
                  <a:schemeClr val="tx2"/>
                </a:solidFill>
                <a:latin typeface="Gill Sans MT" panose="020B0502020104020203" pitchFamily="34" charset="0"/>
              </a:rPr>
              <a:t>International Security Identifier Numbers (</a:t>
            </a:r>
            <a:r>
              <a:rPr lang="en-GB" sz="1500" b="1" dirty="0">
                <a:solidFill>
                  <a:schemeClr val="tx2"/>
                </a:solidFill>
                <a:latin typeface="Gill Sans MT" panose="020B0502020104020203" pitchFamily="34" charset="0"/>
              </a:rPr>
              <a:t>ISINs</a:t>
            </a:r>
            <a:r>
              <a:rPr lang="en-GB" sz="1500" dirty="0">
                <a:solidFill>
                  <a:schemeClr val="tx2"/>
                </a:solidFill>
                <a:latin typeface="Gill Sans MT" panose="020B0502020104020203" pitchFamily="34" charset="0"/>
              </a:rPr>
              <a:t>) </a:t>
            </a:r>
            <a:r>
              <a:rPr lang="en-GB" sz="1500" dirty="0">
                <a:solidFill>
                  <a:schemeClr val="tx2"/>
                </a:solidFill>
                <a:latin typeface="Gill Sans MT" panose="020B0502020104020203" pitchFamily="34" charset="0"/>
                <a:cs typeface="Arial" panose="020B0604020202020204" pitchFamily="34" charset="0"/>
              </a:rPr>
              <a:t>and their associated </a:t>
            </a:r>
            <a:r>
              <a:rPr lang="en-GB" sz="1500" b="1" dirty="0">
                <a:solidFill>
                  <a:schemeClr val="tx2"/>
                </a:solidFill>
                <a:latin typeface="Gill Sans MT" panose="020B0502020104020203" pitchFamily="34" charset="0"/>
                <a:cs typeface="Arial" panose="020B0604020202020204" pitchFamily="34" charset="0"/>
              </a:rPr>
              <a:t>instrument reference data</a:t>
            </a:r>
            <a:endParaRPr lang="en-GB" sz="1500" dirty="0">
              <a:solidFill>
                <a:schemeClr val="tx2"/>
              </a:solidFill>
              <a:latin typeface="Gill Sans MT" panose="020B0502020104020203" pitchFamily="34" charset="0"/>
              <a:cs typeface="Arial" panose="020B0604020202020204" pitchFamily="34" charset="0"/>
            </a:endParaRPr>
          </a:p>
          <a:p>
            <a:pPr marL="285750" indent="-285750">
              <a:lnSpc>
                <a:spcPct val="125000"/>
              </a:lnSpc>
              <a:spcBef>
                <a:spcPts val="600"/>
              </a:spcBef>
              <a:buClr>
                <a:srgbClr val="30AFB8"/>
              </a:buClr>
              <a:buFont typeface="Wingdings" panose="05000000000000000000" pitchFamily="2" charset="2"/>
              <a:buChar char="§"/>
            </a:pPr>
            <a:r>
              <a:rPr lang="en-GB" sz="1500" dirty="0">
                <a:solidFill>
                  <a:schemeClr val="tx2"/>
                </a:solidFill>
                <a:latin typeface="Gill Sans MT" panose="020B0502020104020203" pitchFamily="34" charset="0"/>
                <a:cs typeface="Arial" panose="020B0604020202020204" pitchFamily="34" charset="0"/>
              </a:rPr>
              <a:t>It is </a:t>
            </a:r>
            <a:r>
              <a:rPr lang="en-GB" sz="1500" b="1" dirty="0">
                <a:solidFill>
                  <a:schemeClr val="tx2"/>
                </a:solidFill>
                <a:latin typeface="Gill Sans MT" panose="020B0502020104020203" pitchFamily="34" charset="0"/>
                <a:cs typeface="Arial" panose="020B0604020202020204" pitchFamily="34" charset="0"/>
              </a:rPr>
              <a:t>global </a:t>
            </a:r>
            <a:r>
              <a:rPr lang="en-GB" sz="1500" dirty="0">
                <a:solidFill>
                  <a:schemeClr val="tx2"/>
                </a:solidFill>
                <a:latin typeface="Gill Sans MT" panose="020B0502020104020203" pitchFamily="34" charset="0"/>
                <a:cs typeface="Arial" panose="020B0604020202020204" pitchFamily="34" charset="0"/>
              </a:rPr>
              <a:t>in design and operation, operated under the ISO principles including on a </a:t>
            </a:r>
            <a:r>
              <a:rPr lang="en-GB" sz="1500" b="1" dirty="0">
                <a:solidFill>
                  <a:schemeClr val="tx2"/>
                </a:solidFill>
                <a:latin typeface="Gill Sans MT" panose="020B0502020104020203" pitchFamily="34" charset="0"/>
                <a:cs typeface="Arial" panose="020B0604020202020204" pitchFamily="34" charset="0"/>
              </a:rPr>
              <a:t>cost recovery </a:t>
            </a:r>
            <a:r>
              <a:rPr lang="en-GB" sz="1500" dirty="0">
                <a:solidFill>
                  <a:schemeClr val="tx2"/>
                </a:solidFill>
                <a:latin typeface="Gill Sans MT" panose="020B0502020104020203" pitchFamily="34" charset="0"/>
                <a:cs typeface="Arial" panose="020B0604020202020204" pitchFamily="34" charset="0"/>
              </a:rPr>
              <a:t>basis</a:t>
            </a:r>
          </a:p>
        </p:txBody>
      </p:sp>
      <p:sp>
        <p:nvSpPr>
          <p:cNvPr id="9" name="Content Placeholder 2"/>
          <p:cNvSpPr>
            <a:spLocks noGrp="1"/>
          </p:cNvSpPr>
          <p:nvPr/>
        </p:nvSpPr>
        <p:spPr bwMode="auto">
          <a:xfrm>
            <a:off x="6116030" y="1422392"/>
            <a:ext cx="5580000" cy="3005769"/>
          </a:xfrm>
          <a:prstGeom prst="rect">
            <a:avLst/>
          </a:prstGeom>
          <a:solidFill>
            <a:schemeClr val="bg2"/>
          </a:solidFill>
          <a:ln>
            <a:noFill/>
          </a:ln>
          <a:effectLst/>
        </p:spPr>
        <p:txBody>
          <a:bodyPr vert="horz" wrap="square" lIns="6750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B4BB69"/>
              </a:buClr>
              <a:buFont typeface="Wingdings" pitchFamily="2" charset="2"/>
              <a:defRPr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B4BB69"/>
              </a:buClr>
              <a:buChar char="•"/>
              <a:defRPr sz="1200">
                <a:solidFill>
                  <a:schemeClr val="tx1"/>
                </a:solidFill>
                <a:latin typeface="+mn-lt"/>
              </a:defRPr>
            </a:lvl2pPr>
            <a:lvl3pPr marL="1143000" indent="-228600" algn="l" rtl="0" eaLnBrk="0" fontAlgn="base" hangingPunct="0">
              <a:spcBef>
                <a:spcPct val="20000"/>
              </a:spcBef>
              <a:spcAft>
                <a:spcPct val="0"/>
              </a:spcAft>
              <a:buClr>
                <a:srgbClr val="B4BB69"/>
              </a:buClr>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0" indent="0">
              <a:lnSpc>
                <a:spcPct val="125000"/>
              </a:lnSpc>
              <a:spcBef>
                <a:spcPts val="600"/>
              </a:spcBef>
            </a:pPr>
            <a:r>
              <a:rPr lang="en-GB" sz="1800" b="1" dirty="0">
                <a:solidFill>
                  <a:schemeClr val="tx2"/>
                </a:solidFill>
                <a:latin typeface="Gill Sans MT" panose="020B0502020104020203" pitchFamily="34" charset="0"/>
                <a:cs typeface="Arial" panose="020B0604020202020204" pitchFamily="34" charset="0"/>
              </a:rPr>
              <a:t>What does the DSB do?</a:t>
            </a:r>
          </a:p>
          <a:p>
            <a:pPr marL="285750" indent="-285750">
              <a:lnSpc>
                <a:spcPct val="125000"/>
              </a:lnSpc>
              <a:spcBef>
                <a:spcPts val="600"/>
              </a:spcBef>
              <a:buClr>
                <a:srgbClr val="30AFB8"/>
              </a:buClr>
              <a:buFont typeface="Wingdings" panose="05000000000000000000" pitchFamily="2" charset="2"/>
              <a:buChar char="§"/>
            </a:pPr>
            <a:r>
              <a:rPr lang="en-GB" sz="1500" b="1" dirty="0">
                <a:solidFill>
                  <a:schemeClr val="tx2"/>
                </a:solidFill>
                <a:latin typeface="Gill Sans MT" panose="020B0502020104020203" pitchFamily="34" charset="0"/>
                <a:cs typeface="Arial" panose="020B0604020202020204" pitchFamily="34" charset="0"/>
              </a:rPr>
              <a:t>ISIN, CFI and FISN generation </a:t>
            </a:r>
            <a:r>
              <a:rPr lang="en-GB" sz="1500" dirty="0">
                <a:solidFill>
                  <a:schemeClr val="tx2"/>
                </a:solidFill>
                <a:latin typeface="Gill Sans MT" panose="020B0502020104020203" pitchFamily="34" charset="0"/>
                <a:cs typeface="Arial" panose="020B0604020202020204" pitchFamily="34" charset="0"/>
              </a:rPr>
              <a:t>for OTC derivative product as required by market participants</a:t>
            </a:r>
          </a:p>
          <a:p>
            <a:pPr marL="285750" indent="-285750">
              <a:lnSpc>
                <a:spcPct val="125000"/>
              </a:lnSpc>
              <a:spcBef>
                <a:spcPts val="600"/>
              </a:spcBef>
              <a:buClr>
                <a:srgbClr val="30AFB8"/>
              </a:buClr>
              <a:buFont typeface="Wingdings" panose="05000000000000000000" pitchFamily="2" charset="2"/>
              <a:buChar char="§"/>
            </a:pPr>
            <a:r>
              <a:rPr lang="en-GB" sz="1500" b="1" dirty="0">
                <a:solidFill>
                  <a:schemeClr val="tx2"/>
                </a:solidFill>
                <a:latin typeface="Gill Sans MT" panose="020B0502020104020203" pitchFamily="34" charset="0"/>
                <a:cs typeface="Arial" panose="020B0604020202020204" pitchFamily="34" charset="0"/>
              </a:rPr>
              <a:t>Distribution of OTC ISINs </a:t>
            </a:r>
            <a:r>
              <a:rPr lang="en-GB" sz="1500" dirty="0">
                <a:solidFill>
                  <a:schemeClr val="tx2"/>
                </a:solidFill>
                <a:latin typeface="Gill Sans MT" panose="020B0502020104020203" pitchFamily="34" charset="0"/>
                <a:cs typeface="Arial" panose="020B0604020202020204" pitchFamily="34" charset="0"/>
              </a:rPr>
              <a:t>and their associated reference data to market participants</a:t>
            </a:r>
          </a:p>
          <a:p>
            <a:pPr marL="285750" indent="-285750">
              <a:lnSpc>
                <a:spcPct val="125000"/>
              </a:lnSpc>
              <a:spcBef>
                <a:spcPts val="600"/>
              </a:spcBef>
              <a:buClr>
                <a:srgbClr val="30AFB8"/>
              </a:buClr>
              <a:buFont typeface="Wingdings" panose="05000000000000000000" pitchFamily="2" charset="2"/>
              <a:buChar char="§"/>
            </a:pPr>
            <a:r>
              <a:rPr lang="en-GB" sz="1500" dirty="0">
                <a:solidFill>
                  <a:schemeClr val="tx2"/>
                </a:solidFill>
                <a:latin typeface="Gill Sans MT" panose="020B0502020104020203" pitchFamily="34" charset="0"/>
                <a:cs typeface="Arial" panose="020B0604020202020204" pitchFamily="34" charset="0"/>
              </a:rPr>
              <a:t>Access means include a </a:t>
            </a:r>
            <a:r>
              <a:rPr lang="en-GB" sz="1500" b="1" dirty="0">
                <a:solidFill>
                  <a:schemeClr val="tx2"/>
                </a:solidFill>
                <a:latin typeface="Gill Sans MT" panose="020B0502020104020203" pitchFamily="34" charset="0"/>
                <a:cs typeface="Arial" panose="020B0604020202020204" pitchFamily="34" charset="0"/>
              </a:rPr>
              <a:t>web interface</a:t>
            </a:r>
            <a:r>
              <a:rPr lang="en-GB" sz="1500" dirty="0">
                <a:solidFill>
                  <a:schemeClr val="tx2"/>
                </a:solidFill>
                <a:latin typeface="Gill Sans MT" panose="020B0502020104020203" pitchFamily="34" charset="0"/>
                <a:cs typeface="Arial" panose="020B0604020202020204" pitchFamily="34" charset="0"/>
              </a:rPr>
              <a:t>, </a:t>
            </a:r>
            <a:r>
              <a:rPr lang="en-GB" sz="1500" b="1" dirty="0">
                <a:solidFill>
                  <a:schemeClr val="tx2"/>
                </a:solidFill>
                <a:latin typeface="Gill Sans MT" panose="020B0502020104020203" pitchFamily="34" charset="0"/>
                <a:cs typeface="Arial" panose="020B0604020202020204" pitchFamily="34" charset="0"/>
              </a:rPr>
              <a:t>programmatic</a:t>
            </a:r>
            <a:r>
              <a:rPr lang="en-GB" sz="1500" dirty="0">
                <a:solidFill>
                  <a:schemeClr val="tx2"/>
                </a:solidFill>
                <a:latin typeface="Gill Sans MT" panose="020B0502020104020203" pitchFamily="34" charset="0"/>
                <a:cs typeface="Arial" panose="020B0604020202020204" pitchFamily="34" charset="0"/>
              </a:rPr>
              <a:t> connectivity and </a:t>
            </a:r>
            <a:r>
              <a:rPr lang="en-GB" sz="1500" b="1" dirty="0">
                <a:solidFill>
                  <a:schemeClr val="tx2"/>
                </a:solidFill>
                <a:latin typeface="Gill Sans MT" panose="020B0502020104020203" pitchFamily="34" charset="0"/>
                <a:cs typeface="Arial" panose="020B0604020202020204" pitchFamily="34" charset="0"/>
              </a:rPr>
              <a:t>file download</a:t>
            </a:r>
          </a:p>
          <a:p>
            <a:pPr marL="285750" indent="-285750">
              <a:lnSpc>
                <a:spcPct val="125000"/>
              </a:lnSpc>
              <a:spcBef>
                <a:spcPts val="600"/>
              </a:spcBef>
              <a:buClr>
                <a:srgbClr val="30AFB8"/>
              </a:buClr>
              <a:buFont typeface="Wingdings" panose="05000000000000000000" pitchFamily="2" charset="2"/>
              <a:buChar char="§"/>
            </a:pPr>
            <a:r>
              <a:rPr lang="en-GB" sz="1500" dirty="0">
                <a:solidFill>
                  <a:schemeClr val="tx2"/>
                </a:solidFill>
                <a:latin typeface="Gill Sans MT" panose="020B0502020104020203" pitchFamily="34" charset="0"/>
                <a:cs typeface="Arial" panose="020B0604020202020204" pitchFamily="34" charset="0"/>
              </a:rPr>
              <a:t>Future generation of </a:t>
            </a:r>
            <a:r>
              <a:rPr lang="en-GB" sz="1500" b="1" dirty="0">
                <a:solidFill>
                  <a:schemeClr val="tx2"/>
                </a:solidFill>
                <a:latin typeface="Gill Sans MT" panose="020B0502020104020203" pitchFamily="34" charset="0"/>
                <a:cs typeface="Arial" panose="020B0604020202020204" pitchFamily="34" charset="0"/>
              </a:rPr>
              <a:t>Unique Product Identifiers (UPIs) – from July 2022</a:t>
            </a:r>
          </a:p>
        </p:txBody>
      </p:sp>
      <p:sp>
        <p:nvSpPr>
          <p:cNvPr id="10" name="Slide Number Placeholder 3">
            <a:extLst>
              <a:ext uri="{FF2B5EF4-FFF2-40B4-BE49-F238E27FC236}">
                <a16:creationId xmlns:a16="http://schemas.microsoft.com/office/drawing/2014/main" id="{D423FE65-DDE0-44D7-B4CB-0B8BE6C730EF}"/>
              </a:ext>
            </a:extLst>
          </p:cNvPr>
          <p:cNvSpPr txBox="1">
            <a:spLocks/>
          </p:cNvSpPr>
          <p:nvPr/>
        </p:nvSpPr>
        <p:spPr>
          <a:xfrm>
            <a:off x="10558300" y="624630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Page </a:t>
            </a:r>
            <a:fld id="{ABEA20BA-2106-4EF4-BFC3-E7113DDF495F}" type="slidenum">
              <a:rPr lang="en-GB" smtClean="0"/>
              <a:pPr>
                <a:defRPr/>
              </a:pPr>
              <a:t>3</a:t>
            </a:fld>
            <a:r>
              <a:rPr lang="en-GB"/>
              <a:t> </a:t>
            </a:r>
          </a:p>
        </p:txBody>
      </p:sp>
      <p:sp>
        <p:nvSpPr>
          <p:cNvPr id="11" name="Footer Placeholder 4">
            <a:extLst>
              <a:ext uri="{FF2B5EF4-FFF2-40B4-BE49-F238E27FC236}">
                <a16:creationId xmlns:a16="http://schemas.microsoft.com/office/drawing/2014/main" id="{B1A46933-D938-4733-A09E-ECA794658B62}"/>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Tree>
    <p:extLst>
      <p:ext uri="{BB962C8B-B14F-4D97-AF65-F5344CB8AC3E}">
        <p14:creationId xmlns:p14="http://schemas.microsoft.com/office/powerpoint/2010/main" val="3240876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0135" y="4209207"/>
            <a:ext cx="4031057" cy="1504001"/>
          </a:xfrm>
          <a:prstGeom prst="rect">
            <a:avLst/>
          </a:prstGeom>
          <a:noFill/>
        </p:spPr>
        <p:txBody>
          <a:bodyPr wrap="square" rtlCol="0" anchor="b">
            <a:spAutoFit/>
          </a:bodyPr>
          <a:lstStyle/>
          <a:p>
            <a:pPr algn="ctr">
              <a:lnSpc>
                <a:spcPct val="200000"/>
              </a:lnSpc>
              <a:spcAft>
                <a:spcPts val="1200"/>
              </a:spcAft>
            </a:pPr>
            <a:r>
              <a:rPr lang="en-GB" sz="5400" b="1" dirty="0">
                <a:solidFill>
                  <a:schemeClr val="tx2"/>
                </a:solidFill>
                <a:latin typeface="+mj-lt"/>
              </a:rPr>
              <a:t>Thank you!</a:t>
            </a:r>
          </a:p>
        </p:txBody>
      </p:sp>
      <p:sp>
        <p:nvSpPr>
          <p:cNvPr id="5" name="Slide Number Placeholder 3">
            <a:extLst>
              <a:ext uri="{FF2B5EF4-FFF2-40B4-BE49-F238E27FC236}">
                <a16:creationId xmlns:a16="http://schemas.microsoft.com/office/drawing/2014/main" id="{D72AF51B-52E6-4FAF-8A37-B0671F88F833}"/>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dirty="0" smtClean="0"/>
              <a:pPr>
                <a:defRPr/>
              </a:pPr>
              <a:t>30</a:t>
            </a:fld>
            <a:r>
              <a:rPr lang="en-GB"/>
              <a:t> </a:t>
            </a:r>
          </a:p>
        </p:txBody>
      </p:sp>
      <p:sp>
        <p:nvSpPr>
          <p:cNvPr id="6" name="Footer Placeholder 4">
            <a:extLst>
              <a:ext uri="{FF2B5EF4-FFF2-40B4-BE49-F238E27FC236}">
                <a16:creationId xmlns:a16="http://schemas.microsoft.com/office/drawing/2014/main" id="{E253038F-2E58-45F6-BD0A-8428660AFDFC}"/>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grpSp>
        <p:nvGrpSpPr>
          <p:cNvPr id="10" name="Group 9">
            <a:extLst>
              <a:ext uri="{FF2B5EF4-FFF2-40B4-BE49-F238E27FC236}">
                <a16:creationId xmlns:a16="http://schemas.microsoft.com/office/drawing/2014/main" id="{0B46E070-8657-4BC9-B5D7-A59355A4F7FE}"/>
              </a:ext>
            </a:extLst>
          </p:cNvPr>
          <p:cNvGrpSpPr/>
          <p:nvPr/>
        </p:nvGrpSpPr>
        <p:grpSpPr>
          <a:xfrm>
            <a:off x="400518" y="1282515"/>
            <a:ext cx="11210290" cy="2889250"/>
            <a:chOff x="400518" y="1282515"/>
            <a:chExt cx="11210290" cy="2889250"/>
          </a:xfrm>
        </p:grpSpPr>
        <p:pic>
          <p:nvPicPr>
            <p:cNvPr id="4" name="Picture 3" descr="Graphical user interface, application&#10;&#10;Description automatically generated">
              <a:extLst>
                <a:ext uri="{FF2B5EF4-FFF2-40B4-BE49-F238E27FC236}">
                  <a16:creationId xmlns:a16="http://schemas.microsoft.com/office/drawing/2014/main" id="{C0E0CBDC-63BC-4E1D-8865-415A561B8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18" y="1282515"/>
              <a:ext cx="11210290" cy="2889250"/>
            </a:xfrm>
            <a:prstGeom prst="rect">
              <a:avLst/>
            </a:prstGeom>
          </p:spPr>
        </p:pic>
        <p:pic>
          <p:nvPicPr>
            <p:cNvPr id="9" name="Picture 8">
              <a:extLst>
                <a:ext uri="{FF2B5EF4-FFF2-40B4-BE49-F238E27FC236}">
                  <a16:creationId xmlns:a16="http://schemas.microsoft.com/office/drawing/2014/main" id="{6C031CD1-DB92-47AA-AC26-D30192E5676E}"/>
                </a:ext>
              </a:extLst>
            </p:cNvPr>
            <p:cNvPicPr>
              <a:picLocks noChangeAspect="1"/>
            </p:cNvPicPr>
            <p:nvPr/>
          </p:nvPicPr>
          <p:blipFill>
            <a:blip r:embed="rId4"/>
            <a:stretch>
              <a:fillRect/>
            </a:stretch>
          </p:blipFill>
          <p:spPr>
            <a:xfrm>
              <a:off x="710597" y="3575980"/>
              <a:ext cx="4449982" cy="504825"/>
            </a:xfrm>
            <a:prstGeom prst="rect">
              <a:avLst/>
            </a:prstGeom>
          </p:spPr>
        </p:pic>
      </p:grpSp>
    </p:spTree>
    <p:extLst>
      <p:ext uri="{BB962C8B-B14F-4D97-AF65-F5344CB8AC3E}">
        <p14:creationId xmlns:p14="http://schemas.microsoft.com/office/powerpoint/2010/main" val="303542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1373" y="726727"/>
            <a:ext cx="9989377" cy="629459"/>
          </a:xfrm>
        </p:spPr>
        <p:txBody>
          <a:bodyPr>
            <a:normAutofit/>
          </a:bodyPr>
          <a:lstStyle/>
          <a:p>
            <a:r>
              <a:rPr lang="en-US" dirty="0"/>
              <a:t>1. DSB overview</a:t>
            </a:r>
          </a:p>
        </p:txBody>
      </p:sp>
      <p:sp>
        <p:nvSpPr>
          <p:cNvPr id="5" name="Content Placeholder 4"/>
          <p:cNvSpPr>
            <a:spLocks noGrp="1"/>
          </p:cNvSpPr>
          <p:nvPr>
            <p:ph idx="1"/>
          </p:nvPr>
        </p:nvSpPr>
        <p:spPr>
          <a:xfrm>
            <a:off x="459778" y="1450659"/>
            <a:ext cx="11139746" cy="4888496"/>
          </a:xfrm>
        </p:spPr>
        <p:txBody>
          <a:bodyPr anchor="t" anchorCtr="0">
            <a:normAutofit lnSpcReduction="10000"/>
          </a:bodyPr>
          <a:lstStyle/>
          <a:p>
            <a:pPr marL="0" lvl="1" indent="0">
              <a:lnSpc>
                <a:spcPct val="135000"/>
              </a:lnSpc>
              <a:spcBef>
                <a:spcPts val="432"/>
              </a:spcBef>
              <a:spcAft>
                <a:spcPts val="0"/>
              </a:spcAft>
              <a:buSzPct val="100000"/>
              <a:buNone/>
            </a:pPr>
            <a:r>
              <a:rPr lang="en-US" sz="1800" b="1" dirty="0"/>
              <a:t>Industry Stewardship </a:t>
            </a:r>
          </a:p>
          <a:p>
            <a:pPr marL="542925" lvl="1" indent="-357188">
              <a:lnSpc>
                <a:spcPct val="135000"/>
              </a:lnSpc>
              <a:spcBef>
                <a:spcPts val="0"/>
              </a:spcBef>
              <a:buSzPct val="100000"/>
              <a:buFont typeface="Wingdings" panose="05000000000000000000" pitchFamily="2" charset="2"/>
              <a:buChar char="§"/>
            </a:pPr>
            <a:r>
              <a:rPr lang="en-US" sz="1800" dirty="0"/>
              <a:t>Product definitions and maintenance via industry-led </a:t>
            </a:r>
            <a:r>
              <a:rPr lang="en-US" sz="1800" dirty="0">
                <a:solidFill>
                  <a:srgbClr val="0070C0"/>
                </a:solidFill>
                <a:hlinkClick r:id="rId3">
                  <a:extLst>
                    <a:ext uri="{A12FA001-AC4F-418D-AE19-62706E023703}">
                      <ahyp:hlinkClr xmlns:ahyp="http://schemas.microsoft.com/office/drawing/2018/hyperlinkcolor" val="tx"/>
                    </a:ext>
                  </a:extLst>
                </a:hlinkClick>
              </a:rPr>
              <a:t>Product Committee</a:t>
            </a:r>
            <a:r>
              <a:rPr lang="en-US" sz="1800" dirty="0">
                <a:solidFill>
                  <a:srgbClr val="0070C0"/>
                </a:solidFill>
              </a:rPr>
              <a:t> </a:t>
            </a:r>
            <a:r>
              <a:rPr lang="en-US" sz="1800" dirty="0"/>
              <a:t>of market practitioners</a:t>
            </a:r>
          </a:p>
          <a:p>
            <a:pPr marL="542925" lvl="1" indent="-357188">
              <a:lnSpc>
                <a:spcPct val="135000"/>
              </a:lnSpc>
              <a:spcBef>
                <a:spcPts val="432"/>
              </a:spcBef>
              <a:buSzPct val="100000"/>
              <a:buFont typeface="Wingdings" panose="05000000000000000000" pitchFamily="2" charset="2"/>
              <a:buChar char="§"/>
            </a:pPr>
            <a:r>
              <a:rPr lang="en-US" sz="1800" dirty="0">
                <a:solidFill>
                  <a:srgbClr val="0070C0"/>
                </a:solidFill>
                <a:hlinkClick r:id="rId4">
                  <a:extLst>
                    <a:ext uri="{A12FA001-AC4F-418D-AE19-62706E023703}">
                      <ahyp:hlinkClr xmlns:ahyp="http://schemas.microsoft.com/office/drawing/2018/hyperlinkcolor" val="tx"/>
                    </a:ext>
                  </a:extLst>
                </a:hlinkClick>
              </a:rPr>
              <a:t>Technology Advisory Committee</a:t>
            </a:r>
            <a:r>
              <a:rPr lang="en-US" sz="1800" dirty="0">
                <a:solidFill>
                  <a:srgbClr val="0070C0"/>
                </a:solidFill>
              </a:rPr>
              <a:t> </a:t>
            </a:r>
            <a:r>
              <a:rPr lang="en-US" sz="1800" dirty="0"/>
              <a:t>formed to </a:t>
            </a:r>
            <a:r>
              <a:rPr lang="en-GB" sz="1800" dirty="0"/>
              <a:t>advise on future evolutions of the DSB technology platform to address changing market requirements</a:t>
            </a:r>
          </a:p>
          <a:p>
            <a:pPr marL="542925" lvl="1" indent="-357188">
              <a:lnSpc>
                <a:spcPct val="135000"/>
              </a:lnSpc>
              <a:spcBef>
                <a:spcPts val="432"/>
              </a:spcBef>
              <a:buSzPct val="100000"/>
              <a:buFont typeface="Wingdings" panose="05000000000000000000" pitchFamily="2" charset="2"/>
              <a:buChar char="§"/>
            </a:pPr>
            <a:r>
              <a:rPr lang="en-US" sz="1800" dirty="0"/>
              <a:t>Public and transparent </a:t>
            </a:r>
            <a:r>
              <a:rPr lang="en-US" sz="1800" dirty="0">
                <a:solidFill>
                  <a:srgbClr val="0070C0"/>
                </a:solidFill>
                <a:hlinkClick r:id="rId5">
                  <a:extLst>
                    <a:ext uri="{A12FA001-AC4F-418D-AE19-62706E023703}">
                      <ahyp:hlinkClr xmlns:ahyp="http://schemas.microsoft.com/office/drawing/2018/hyperlinkcolor" val="tx"/>
                    </a:ext>
                  </a:extLst>
                </a:hlinkClick>
              </a:rPr>
              <a:t>Industry Consultation</a:t>
            </a:r>
            <a:r>
              <a:rPr lang="en-US" sz="1800" dirty="0">
                <a:solidFill>
                  <a:srgbClr val="0070C0"/>
                </a:solidFill>
              </a:rPr>
              <a:t> </a:t>
            </a:r>
            <a:r>
              <a:rPr lang="en-US" sz="1800" dirty="0"/>
              <a:t>process is open to all users to shape the evolution of the service</a:t>
            </a:r>
          </a:p>
          <a:p>
            <a:pPr marL="542925" lvl="1" indent="-357188">
              <a:lnSpc>
                <a:spcPct val="135000"/>
              </a:lnSpc>
              <a:spcBef>
                <a:spcPts val="432"/>
              </a:spcBef>
              <a:spcAft>
                <a:spcPts val="1200"/>
              </a:spcAft>
              <a:buSzPct val="100000"/>
              <a:buFont typeface="Wingdings" panose="05000000000000000000" pitchFamily="2" charset="2"/>
              <a:buChar char="§"/>
            </a:pPr>
            <a:r>
              <a:rPr lang="en-US" sz="1800" dirty="0"/>
              <a:t>Third Party Assurance Audit - </a:t>
            </a:r>
            <a:r>
              <a:rPr lang="en-US" sz="1800" dirty="0">
                <a:solidFill>
                  <a:srgbClr val="0070C0"/>
                </a:solidFill>
                <a:hlinkClick r:id="rId6">
                  <a:extLst>
                    <a:ext uri="{A12FA001-AC4F-418D-AE19-62706E023703}">
                      <ahyp:hlinkClr xmlns:ahyp="http://schemas.microsoft.com/office/drawing/2018/hyperlinkcolor" val="tx"/>
                    </a:ext>
                  </a:extLst>
                </a:hlinkClick>
              </a:rPr>
              <a:t>ISAE 3402 and AAF 01/06 Type I and Type II Reports</a:t>
            </a:r>
            <a:endParaRPr lang="en-US" dirty="0"/>
          </a:p>
          <a:p>
            <a:pPr marL="0" lvl="1" indent="0">
              <a:lnSpc>
                <a:spcPct val="125000"/>
              </a:lnSpc>
              <a:spcBef>
                <a:spcPts val="432"/>
              </a:spcBef>
              <a:spcAft>
                <a:spcPts val="0"/>
              </a:spcAft>
              <a:buClr>
                <a:srgbClr val="353F61"/>
              </a:buClr>
              <a:buNone/>
            </a:pPr>
            <a:r>
              <a:rPr lang="en-US" sz="1800" b="1" dirty="0"/>
              <a:t>Equal Treatment </a:t>
            </a:r>
          </a:p>
          <a:p>
            <a:pPr marL="542925" lvl="1" indent="-357188">
              <a:lnSpc>
                <a:spcPct val="125000"/>
              </a:lnSpc>
              <a:spcBef>
                <a:spcPts val="0"/>
              </a:spcBef>
              <a:buSzPct val="100000"/>
              <a:buFont typeface="Wingdings" panose="05000000000000000000" pitchFamily="2" charset="2"/>
              <a:buChar char="§"/>
            </a:pPr>
            <a:r>
              <a:rPr lang="en-GB" sz="1800" dirty="0"/>
              <a:t>The DSB aims to ensure parity and efficiency in delivery of service which includes following standardised processes and procedures for all users of the DSB operating under the cost recovery service</a:t>
            </a:r>
          </a:p>
          <a:p>
            <a:pPr marL="542925" lvl="1" indent="-357188">
              <a:lnSpc>
                <a:spcPct val="125000"/>
              </a:lnSpc>
              <a:spcBef>
                <a:spcPts val="432"/>
              </a:spcBef>
              <a:buSzPct val="100000"/>
              <a:buFont typeface="Wingdings" panose="05000000000000000000" pitchFamily="2" charset="2"/>
              <a:buChar char="§"/>
            </a:pPr>
            <a:r>
              <a:rPr lang="en-GB" sz="1800" dirty="0"/>
              <a:t>The DSB utilises a common agreement to ensure equal treatment across all users.  Any exceptions to the terms are only introduced on the basis that they can be consistently applied across all users without imposing a risk on the service</a:t>
            </a:r>
          </a:p>
        </p:txBody>
      </p:sp>
      <p:sp>
        <p:nvSpPr>
          <p:cNvPr id="7" name="Footer Placeholder 4"/>
          <p:cNvSpPr>
            <a:spLocks noGrp="1"/>
          </p:cNvSpPr>
          <p:nvPr>
            <p:ph type="ftr" sz="quarter" idx="4294967295"/>
          </p:nvPr>
        </p:nvSpPr>
        <p:spPr>
          <a:xfrm>
            <a:off x="459778" y="6246307"/>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 DSB 2021</a:t>
            </a:r>
          </a:p>
        </p:txBody>
      </p:sp>
      <p:sp>
        <p:nvSpPr>
          <p:cNvPr id="8" name="Slide Number Placeholder 5"/>
          <p:cNvSpPr txBox="1">
            <a:spLocks/>
          </p:cNvSpPr>
          <p:nvPr/>
        </p:nvSpPr>
        <p:spPr>
          <a:xfrm>
            <a:off x="10436886" y="624630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Page </a:t>
            </a:r>
            <a:fld id="{BAF2D7EF-8C06-49CE-991F-10A683EAC73A}" type="slidenum">
              <a:rPr lang="en-GB" smtClean="0"/>
              <a:pPr>
                <a:defRPr/>
              </a:pPr>
              <a:t>4</a:t>
            </a:fld>
            <a:r>
              <a:rPr lang="en-GB"/>
              <a:t> </a:t>
            </a:r>
          </a:p>
        </p:txBody>
      </p:sp>
    </p:spTree>
    <p:extLst>
      <p:ext uri="{BB962C8B-B14F-4D97-AF65-F5344CB8AC3E}">
        <p14:creationId xmlns:p14="http://schemas.microsoft.com/office/powerpoint/2010/main" val="282801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1373" y="726728"/>
            <a:ext cx="9989377" cy="614140"/>
          </a:xfrm>
        </p:spPr>
        <p:txBody>
          <a:bodyPr>
            <a:normAutofit/>
          </a:bodyPr>
          <a:lstStyle/>
          <a:p>
            <a:r>
              <a:rPr lang="en-US" dirty="0"/>
              <a:t>1. Dsb overview</a:t>
            </a:r>
          </a:p>
        </p:txBody>
      </p:sp>
      <p:sp>
        <p:nvSpPr>
          <p:cNvPr id="5" name="Content Placeholder 4"/>
          <p:cNvSpPr>
            <a:spLocks noGrp="1"/>
          </p:cNvSpPr>
          <p:nvPr>
            <p:ph idx="1"/>
          </p:nvPr>
        </p:nvSpPr>
        <p:spPr>
          <a:xfrm>
            <a:off x="459778" y="1340869"/>
            <a:ext cx="11155573" cy="5059932"/>
          </a:xfrm>
        </p:spPr>
        <p:txBody>
          <a:bodyPr anchor="ctr" anchorCtr="0">
            <a:noAutofit/>
          </a:bodyPr>
          <a:lstStyle/>
          <a:p>
            <a:pPr marL="0" lvl="1" indent="0">
              <a:lnSpc>
                <a:spcPct val="135000"/>
              </a:lnSpc>
              <a:spcBef>
                <a:spcPts val="0"/>
              </a:spcBef>
              <a:spcAft>
                <a:spcPts val="0"/>
              </a:spcAft>
              <a:buSzPct val="100000"/>
              <a:buNone/>
            </a:pPr>
            <a:r>
              <a:rPr lang="en-US" sz="1800" b="1" dirty="0"/>
              <a:t>Cost Recovery</a:t>
            </a:r>
          </a:p>
          <a:p>
            <a:pPr marL="542925" lvl="1" indent="-357188">
              <a:lnSpc>
                <a:spcPct val="135000"/>
              </a:lnSpc>
              <a:spcBef>
                <a:spcPts val="0"/>
              </a:spcBef>
              <a:buSzPct val="100000"/>
              <a:buFont typeface="Wingdings" panose="05000000000000000000" pitchFamily="2" charset="2"/>
              <a:buChar char="§"/>
            </a:pPr>
            <a:r>
              <a:rPr lang="en-US" sz="1800" dirty="0"/>
              <a:t>The numbering agency </a:t>
            </a:r>
            <a:r>
              <a:rPr lang="en-US" sz="1800"/>
              <a:t>services will </a:t>
            </a:r>
            <a:r>
              <a:rPr lang="en-US" sz="1800" dirty="0"/>
              <a:t>be provided on a cost-recovery basis</a:t>
            </a:r>
            <a:endParaRPr lang="en-US" sz="1800" b="1" dirty="0"/>
          </a:p>
          <a:p>
            <a:pPr marL="0" lvl="1" indent="0">
              <a:lnSpc>
                <a:spcPct val="135000"/>
              </a:lnSpc>
              <a:spcBef>
                <a:spcPts val="432"/>
              </a:spcBef>
              <a:spcAft>
                <a:spcPts val="0"/>
              </a:spcAft>
              <a:buSzPct val="100000"/>
              <a:buNone/>
            </a:pPr>
            <a:r>
              <a:rPr lang="en-US" sz="1800" b="1" dirty="0"/>
              <a:t>Reasonable and Non-Discriminatory (RAND) Access and Use </a:t>
            </a:r>
          </a:p>
          <a:p>
            <a:pPr marL="542925" lvl="1" indent="-357188">
              <a:lnSpc>
                <a:spcPct val="125000"/>
              </a:lnSpc>
              <a:spcBef>
                <a:spcPts val="0"/>
              </a:spcBef>
              <a:buSzPct val="100000"/>
              <a:buFont typeface="Wingdings" panose="05000000000000000000" pitchFamily="2" charset="2"/>
              <a:buChar char="§"/>
            </a:pPr>
            <a:r>
              <a:rPr lang="en-US" sz="1800" dirty="0"/>
              <a:t>DSB ISINs and their associated </a:t>
            </a:r>
            <a:r>
              <a:rPr lang="en-US" sz="1800"/>
              <a:t>data will </a:t>
            </a:r>
            <a:r>
              <a:rPr lang="en-US" sz="1800" dirty="0"/>
              <a:t>have no licensing restrictions on usage and distribution for any purpose as part of the ISIN record </a:t>
            </a:r>
          </a:p>
          <a:p>
            <a:pPr marL="542925" lvl="1" indent="-357188">
              <a:lnSpc>
                <a:spcPct val="125000"/>
              </a:lnSpc>
              <a:spcBef>
                <a:spcPts val="432"/>
              </a:spcBef>
              <a:buSzPct val="100000"/>
              <a:buFont typeface="Wingdings" panose="05000000000000000000" pitchFamily="2" charset="2"/>
              <a:buChar char="§"/>
            </a:pPr>
            <a:r>
              <a:rPr lang="en-US" sz="1800" dirty="0"/>
              <a:t>Access to the DSB archive for consumption of OTC derivative ISINs and associated reference </a:t>
            </a:r>
            <a:r>
              <a:rPr lang="en-US" sz="1800"/>
              <a:t>data will </a:t>
            </a:r>
            <a:r>
              <a:rPr lang="en-US" sz="1800" dirty="0"/>
              <a:t>be available for free to all registered organizations and users</a:t>
            </a:r>
          </a:p>
          <a:p>
            <a:pPr marL="0" indent="-138263">
              <a:lnSpc>
                <a:spcPct val="125000"/>
              </a:lnSpc>
              <a:spcBef>
                <a:spcPts val="432"/>
              </a:spcBef>
              <a:spcAft>
                <a:spcPts val="0"/>
              </a:spcAft>
              <a:buSzPct val="100000"/>
              <a:buNone/>
            </a:pPr>
            <a:r>
              <a:rPr lang="en-US" b="1" dirty="0"/>
              <a:t>Leveraging the Existing DSB Service Provision</a:t>
            </a:r>
          </a:p>
          <a:p>
            <a:pPr marL="542925" lvl="1" indent="-357188">
              <a:lnSpc>
                <a:spcPct val="125000"/>
              </a:lnSpc>
              <a:spcBef>
                <a:spcPts val="432"/>
              </a:spcBef>
              <a:buSzPct val="100000"/>
              <a:buFont typeface="Wingdings" panose="05000000000000000000" pitchFamily="2" charset="2"/>
              <a:buChar char="§"/>
            </a:pPr>
            <a:r>
              <a:rPr lang="en-US" sz="1800" dirty="0"/>
              <a:t>Minimizing implementation and run costs for the DSB which in turn reduces the cost basis used to determine UPI annual user fees</a:t>
            </a:r>
          </a:p>
          <a:p>
            <a:pPr marL="542925" lvl="1" indent="-357188">
              <a:lnSpc>
                <a:spcPct val="125000"/>
              </a:lnSpc>
              <a:spcBef>
                <a:spcPts val="432"/>
              </a:spcBef>
              <a:buSzPct val="100000"/>
              <a:buFont typeface="Wingdings" panose="05000000000000000000" pitchFamily="2" charset="2"/>
              <a:buChar char="§"/>
            </a:pPr>
            <a:r>
              <a:rPr lang="en-US" sz="1800" dirty="0"/>
              <a:t>Reduction of user’s own technology burden so that the several hundred institutions already connected to the DSB can overlay their UPI related workflows in a manner that is more integrated with their other OTC derivative reference data needs</a:t>
            </a:r>
          </a:p>
        </p:txBody>
      </p:sp>
      <p:sp>
        <p:nvSpPr>
          <p:cNvPr id="7" name="Footer Placeholder 4"/>
          <p:cNvSpPr>
            <a:spLocks noGrp="1"/>
          </p:cNvSpPr>
          <p:nvPr>
            <p:ph type="ftr" sz="quarter" idx="4294967295"/>
          </p:nvPr>
        </p:nvSpPr>
        <p:spPr>
          <a:xfrm>
            <a:off x="459778" y="6246307"/>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t>© DSB 2021</a:t>
            </a:r>
          </a:p>
        </p:txBody>
      </p:sp>
      <p:sp>
        <p:nvSpPr>
          <p:cNvPr id="8" name="Slide Number Placeholder 5"/>
          <p:cNvSpPr txBox="1">
            <a:spLocks/>
          </p:cNvSpPr>
          <p:nvPr/>
        </p:nvSpPr>
        <p:spPr>
          <a:xfrm>
            <a:off x="10436886" y="624630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Page </a:t>
            </a:r>
            <a:fld id="{BAF2D7EF-8C06-49CE-991F-10A683EAC73A}" type="slidenum">
              <a:rPr lang="en-GB" smtClean="0"/>
              <a:pPr>
                <a:defRPr/>
              </a:pPr>
              <a:t>5</a:t>
            </a:fld>
            <a:r>
              <a:rPr lang="en-GB"/>
              <a:t> </a:t>
            </a:r>
          </a:p>
        </p:txBody>
      </p:sp>
    </p:spTree>
    <p:extLst>
      <p:ext uri="{BB962C8B-B14F-4D97-AF65-F5344CB8AC3E}">
        <p14:creationId xmlns:p14="http://schemas.microsoft.com/office/powerpoint/2010/main" val="422086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78" y="728135"/>
            <a:ext cx="9989377" cy="614140"/>
          </a:xfrm>
        </p:spPr>
        <p:txBody>
          <a:bodyPr/>
          <a:lstStyle/>
          <a:p>
            <a:r>
              <a:rPr lang="en-US" dirty="0">
                <a:latin typeface="Gill Sans MT" panose="020B0502020104020203" pitchFamily="34" charset="0"/>
              </a:rPr>
              <a:t>2</a:t>
            </a:r>
            <a:r>
              <a:rPr lang="en-GB" dirty="0">
                <a:latin typeface="Gill Sans MT" panose="020B0502020104020203" pitchFamily="34" charset="0"/>
              </a:rPr>
              <a:t>. Upi availability timeline</a:t>
            </a:r>
          </a:p>
        </p:txBody>
      </p:sp>
      <p:sp>
        <p:nvSpPr>
          <p:cNvPr id="10" name="Slide Number Placeholder 3">
            <a:extLst>
              <a:ext uri="{FF2B5EF4-FFF2-40B4-BE49-F238E27FC236}">
                <a16:creationId xmlns:a16="http://schemas.microsoft.com/office/drawing/2014/main" id="{D423FE65-DDE0-44D7-B4CB-0B8BE6C730EF}"/>
              </a:ext>
            </a:extLst>
          </p:cNvPr>
          <p:cNvSpPr txBox="1">
            <a:spLocks/>
          </p:cNvSpPr>
          <p:nvPr/>
        </p:nvSpPr>
        <p:spPr>
          <a:xfrm>
            <a:off x="10558300" y="624630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Page </a:t>
            </a:r>
            <a:fld id="{ABEA20BA-2106-4EF4-BFC3-E7113DDF495F}" type="slidenum">
              <a:rPr lang="en-GB" smtClean="0"/>
              <a:pPr>
                <a:defRPr/>
              </a:pPr>
              <a:t>6</a:t>
            </a:fld>
            <a:r>
              <a:rPr lang="en-GB"/>
              <a:t> </a:t>
            </a:r>
          </a:p>
        </p:txBody>
      </p:sp>
      <p:sp>
        <p:nvSpPr>
          <p:cNvPr id="11" name="Footer Placeholder 4">
            <a:extLst>
              <a:ext uri="{FF2B5EF4-FFF2-40B4-BE49-F238E27FC236}">
                <a16:creationId xmlns:a16="http://schemas.microsoft.com/office/drawing/2014/main" id="{B1A46933-D938-4733-A09E-ECA794658B62}"/>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sp>
        <p:nvSpPr>
          <p:cNvPr id="5" name="TextBox 4">
            <a:extLst>
              <a:ext uri="{FF2B5EF4-FFF2-40B4-BE49-F238E27FC236}">
                <a16:creationId xmlns:a16="http://schemas.microsoft.com/office/drawing/2014/main" id="{78F2ACAA-3C0F-4492-9999-707121362985}"/>
              </a:ext>
            </a:extLst>
          </p:cNvPr>
          <p:cNvSpPr txBox="1"/>
          <p:nvPr/>
        </p:nvSpPr>
        <p:spPr>
          <a:xfrm>
            <a:off x="459778" y="1500705"/>
            <a:ext cx="11029615" cy="4629160"/>
          </a:xfrm>
          <a:prstGeom prst="rect">
            <a:avLst/>
          </a:prstGeom>
          <a:noFill/>
          <a:ln>
            <a:noFill/>
          </a:ln>
        </p:spPr>
        <p:txBody>
          <a:bodyPr wrap="square" rtlCol="0" anchor="t" anchorCtr="0">
            <a:noAutofit/>
          </a:bodyPr>
          <a:lstStyle/>
          <a:p>
            <a:pPr marL="285750" indent="-285750" fontAlgn="base">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latin typeface="+mj-lt"/>
              </a:rPr>
              <a:t>As part of its Governance arrangements for the UPI, the FSB outlined high-level expectations for global UPI implementation planning.</a:t>
            </a:r>
          </a:p>
          <a:p>
            <a:pPr marL="285750" indent="-285750" fontAlgn="base">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latin typeface="+mj-lt"/>
              </a:rPr>
              <a:t>It was recognized that jurisdictional implementation is likely to be staggered, occurring at varying speeds because of the independent decision-making processes and prioritization of initiatives in each jurisdiction. </a:t>
            </a:r>
          </a:p>
          <a:p>
            <a:pPr marL="285750" indent="-285750" fontAlgn="base">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latin typeface="+mj-lt"/>
              </a:rPr>
              <a:t>Allowing for legal changes to be made and for Trade Repositories (TRs) and reporting entities to adapt, the FSB recommendation is that jurisdictions undertake the necessary actions relevant to their situation to implement the UPI technical guidance no later than the third quarter of 2022. </a:t>
            </a:r>
          </a:p>
          <a:p>
            <a:pPr marL="285750" indent="-285750" fontAlgn="base">
              <a:lnSpc>
                <a:spcPct val="125000"/>
              </a:lnSpc>
              <a:spcBef>
                <a:spcPts val="432"/>
              </a:spcBef>
              <a:spcAft>
                <a:spcPts val="800"/>
              </a:spcAft>
              <a:buClr>
                <a:srgbClr val="30AFB8"/>
              </a:buClr>
              <a:buFont typeface="Wingdings" panose="05000000000000000000" pitchFamily="2" charset="2"/>
              <a:buChar char="§"/>
            </a:pPr>
            <a:r>
              <a:rPr lang="en-US" dirty="0">
                <a:solidFill>
                  <a:schemeClr val="tx2"/>
                </a:solidFill>
                <a:latin typeface="+mj-lt"/>
              </a:rPr>
              <a:t>In preparation for UPI adoption and implementation by supervisory authorities, the DSB continues to work with the Regulatory Oversight Committee (ROC) and industry stakeholders to refine the requirements and framework for UPI integration. </a:t>
            </a:r>
          </a:p>
        </p:txBody>
      </p:sp>
    </p:spTree>
    <p:extLst>
      <p:ext uri="{BB962C8B-B14F-4D97-AF65-F5344CB8AC3E}">
        <p14:creationId xmlns:p14="http://schemas.microsoft.com/office/powerpoint/2010/main" val="274025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7E5F-FF9D-4CF9-AD2B-91EE3049CB96}"/>
              </a:ext>
            </a:extLst>
          </p:cNvPr>
          <p:cNvSpPr>
            <a:spLocks noGrp="1"/>
          </p:cNvSpPr>
          <p:nvPr>
            <p:ph type="title"/>
          </p:nvPr>
        </p:nvSpPr>
        <p:spPr>
          <a:xfrm>
            <a:off x="461373" y="726728"/>
            <a:ext cx="9989377" cy="614140"/>
          </a:xfrm>
        </p:spPr>
        <p:txBody>
          <a:bodyPr/>
          <a:lstStyle/>
          <a:p>
            <a:r>
              <a:rPr lang="en-US" dirty="0"/>
              <a:t>2. UPI availability timeline</a:t>
            </a:r>
            <a:endParaRPr lang="en-GB" dirty="0"/>
          </a:p>
        </p:txBody>
      </p:sp>
      <p:graphicFrame>
        <p:nvGraphicFramePr>
          <p:cNvPr id="5" name="Content Placeholder 4">
            <a:extLst>
              <a:ext uri="{FF2B5EF4-FFF2-40B4-BE49-F238E27FC236}">
                <a16:creationId xmlns:a16="http://schemas.microsoft.com/office/drawing/2014/main" id="{D4D720DA-5725-4E2E-A6ED-EB36E2422A0B}"/>
              </a:ext>
            </a:extLst>
          </p:cNvPr>
          <p:cNvGraphicFramePr>
            <a:graphicFrameLocks noGrp="1"/>
          </p:cNvGraphicFramePr>
          <p:nvPr>
            <p:ph idx="1"/>
            <p:extLst>
              <p:ext uri="{D42A27DB-BD31-4B8C-83A1-F6EECF244321}">
                <p14:modId xmlns:p14="http://schemas.microsoft.com/office/powerpoint/2010/main" val="2920874129"/>
              </p:ext>
            </p:extLst>
          </p:nvPr>
        </p:nvGraphicFramePr>
        <p:xfrm>
          <a:off x="461374" y="1392215"/>
          <a:ext cx="11149434" cy="4739055"/>
        </p:xfrm>
        <a:graphic>
          <a:graphicData uri="http://schemas.openxmlformats.org/drawingml/2006/table">
            <a:tbl>
              <a:tblPr firstRow="1" bandRow="1">
                <a:tableStyleId>{21E4AEA4-8DFA-4A89-87EB-49C32662AFE0}</a:tableStyleId>
              </a:tblPr>
              <a:tblGrid>
                <a:gridCol w="854395">
                  <a:extLst>
                    <a:ext uri="{9D8B030D-6E8A-4147-A177-3AD203B41FA5}">
                      <a16:colId xmlns:a16="http://schemas.microsoft.com/office/drawing/2014/main" val="2304212002"/>
                    </a:ext>
                  </a:extLst>
                </a:gridCol>
                <a:gridCol w="7941247">
                  <a:extLst>
                    <a:ext uri="{9D8B030D-6E8A-4147-A177-3AD203B41FA5}">
                      <a16:colId xmlns:a16="http://schemas.microsoft.com/office/drawing/2014/main" val="2696922195"/>
                    </a:ext>
                  </a:extLst>
                </a:gridCol>
                <a:gridCol w="2353792">
                  <a:extLst>
                    <a:ext uri="{9D8B030D-6E8A-4147-A177-3AD203B41FA5}">
                      <a16:colId xmlns:a16="http://schemas.microsoft.com/office/drawing/2014/main" val="3617143174"/>
                    </a:ext>
                  </a:extLst>
                </a:gridCol>
              </a:tblGrid>
              <a:tr h="315937">
                <a:tc>
                  <a:txBody>
                    <a:bodyPr/>
                    <a:lstStyle/>
                    <a:p>
                      <a:pPr algn="ctr">
                        <a:lnSpc>
                          <a:spcPct val="115000"/>
                        </a:lnSpc>
                        <a:spcAft>
                          <a:spcPts val="600"/>
                        </a:spcAft>
                      </a:pPr>
                      <a:r>
                        <a:rPr lang="en-US" sz="1200" b="1" dirty="0">
                          <a:solidFill>
                            <a:schemeClr val="tx1">
                              <a:lumMod val="65000"/>
                              <a:lumOff val="35000"/>
                            </a:schemeClr>
                          </a:solidFill>
                          <a:effectLst/>
                        </a:rPr>
                        <a:t>#</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BCEAEE"/>
                    </a:solidFill>
                  </a:tcPr>
                </a:tc>
                <a:tc>
                  <a:txBody>
                    <a:bodyPr/>
                    <a:lstStyle/>
                    <a:p>
                      <a:pPr>
                        <a:lnSpc>
                          <a:spcPct val="115000"/>
                        </a:lnSpc>
                        <a:spcAft>
                          <a:spcPts val="600"/>
                        </a:spcAft>
                      </a:pPr>
                      <a:r>
                        <a:rPr lang="en-US" sz="1200" b="1" dirty="0">
                          <a:solidFill>
                            <a:schemeClr val="tx1">
                              <a:lumMod val="65000"/>
                              <a:lumOff val="35000"/>
                            </a:schemeClr>
                          </a:solidFill>
                          <a:effectLst/>
                        </a:rPr>
                        <a:t>DSB’s UPI Implementation Milestones</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BCEAEE"/>
                    </a:solidFill>
                  </a:tcPr>
                </a:tc>
                <a:tc>
                  <a:txBody>
                    <a:bodyPr/>
                    <a:lstStyle/>
                    <a:p>
                      <a:pPr algn="r">
                        <a:lnSpc>
                          <a:spcPct val="115000"/>
                        </a:lnSpc>
                        <a:spcAft>
                          <a:spcPts val="600"/>
                        </a:spcAft>
                      </a:pPr>
                      <a:r>
                        <a:rPr lang="en-US" sz="1200" b="1" dirty="0">
                          <a:solidFill>
                            <a:schemeClr val="tx1">
                              <a:lumMod val="65000"/>
                              <a:lumOff val="35000"/>
                            </a:schemeClr>
                          </a:solidFill>
                          <a:effectLst/>
                        </a:rPr>
                        <a:t>Date(s)</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BCEAEE"/>
                    </a:solidFill>
                  </a:tcPr>
                </a:tc>
                <a:extLst>
                  <a:ext uri="{0D108BD9-81ED-4DB2-BD59-A6C34878D82A}">
                    <a16:rowId xmlns:a16="http://schemas.microsoft.com/office/drawing/2014/main" val="2293503323"/>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1</a:t>
                      </a:r>
                      <a:r>
                        <a:rPr lang="en-US" sz="1200" baseline="30000" dirty="0">
                          <a:solidFill>
                            <a:schemeClr val="tx1">
                              <a:lumMod val="65000"/>
                              <a:lumOff val="35000"/>
                            </a:schemeClr>
                          </a:solidFill>
                          <a:effectLst/>
                        </a:rPr>
                        <a:t>st</a:t>
                      </a:r>
                      <a:r>
                        <a:rPr lang="en-US" sz="1200" dirty="0">
                          <a:solidFill>
                            <a:schemeClr val="tx1">
                              <a:lumMod val="65000"/>
                              <a:lumOff val="35000"/>
                            </a:schemeClr>
                          </a:solidFill>
                          <a:effectLst/>
                        </a:rPr>
                        <a:t> UPI Fee Model Consultation period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11</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Jan – 5</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Mar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1665289846"/>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2</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List of Product Templates published for user information</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30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Apr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4116326044"/>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3</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Draft API and Connectivity Specifications (rules of engagement) published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30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Apr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3843633512"/>
                  </a:ext>
                </a:extLst>
              </a:tr>
              <a:tr h="315937">
                <a:tc>
                  <a:txBody>
                    <a:bodyPr/>
                    <a:lstStyle/>
                    <a:p>
                      <a:pPr algn="ctr">
                        <a:lnSpc>
                          <a:spcPct val="115000"/>
                        </a:lnSpc>
                        <a:spcAft>
                          <a:spcPts val="600"/>
                        </a:spcAft>
                      </a:pPr>
                      <a:r>
                        <a:rPr lang="en-US" sz="1200" b="1">
                          <a:solidFill>
                            <a:schemeClr val="tx1">
                              <a:lumMod val="65000"/>
                              <a:lumOff val="35000"/>
                            </a:schemeClr>
                          </a:solidFill>
                          <a:effectLst/>
                        </a:rPr>
                        <a:t>4</a:t>
                      </a:r>
                      <a:endParaRPr lang="en-GB" sz="1200" b="1">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2</a:t>
                      </a:r>
                      <a:r>
                        <a:rPr lang="en-US" sz="1200" baseline="30000" dirty="0">
                          <a:solidFill>
                            <a:schemeClr val="tx1">
                              <a:lumMod val="65000"/>
                              <a:lumOff val="35000"/>
                            </a:schemeClr>
                          </a:solidFill>
                          <a:effectLst/>
                        </a:rPr>
                        <a:t>nd</a:t>
                      </a:r>
                      <a:r>
                        <a:rPr lang="en-US" sz="1200" dirty="0">
                          <a:solidFill>
                            <a:schemeClr val="tx1">
                              <a:lumMod val="65000"/>
                              <a:lumOff val="35000"/>
                            </a:schemeClr>
                          </a:solidFill>
                          <a:effectLst/>
                        </a:rPr>
                        <a:t> UPI Fee Model Consultation paper published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10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May – 9</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Jul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3644629315"/>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5</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Final API and Connectivity Specifications (rules of engagement) + draft UPI Product Template documentation published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30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Jun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39412605"/>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6</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Industry Feedback window closes for 2</a:t>
                      </a:r>
                      <a:r>
                        <a:rPr lang="en-US" sz="1200" baseline="30000" dirty="0">
                          <a:solidFill>
                            <a:schemeClr val="tx1">
                              <a:lumMod val="65000"/>
                              <a:lumOff val="35000"/>
                            </a:schemeClr>
                          </a:solidFill>
                          <a:effectLst/>
                        </a:rPr>
                        <a:t>nd</a:t>
                      </a:r>
                      <a:r>
                        <a:rPr lang="en-US" sz="1200" dirty="0">
                          <a:solidFill>
                            <a:schemeClr val="tx1">
                              <a:lumMod val="65000"/>
                              <a:lumOff val="35000"/>
                            </a:schemeClr>
                          </a:solidFill>
                          <a:effectLst/>
                        </a:rPr>
                        <a:t> UPI Fee Model Consultation </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9</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Jul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3730695782"/>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7</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Responses to the 2</a:t>
                      </a:r>
                      <a:r>
                        <a:rPr lang="en-US" sz="1200" baseline="30000" dirty="0">
                          <a:solidFill>
                            <a:schemeClr val="tx1">
                              <a:lumMod val="65000"/>
                              <a:lumOff val="35000"/>
                            </a:schemeClr>
                          </a:solidFill>
                          <a:effectLst/>
                        </a:rPr>
                        <a:t>nd</a:t>
                      </a:r>
                      <a:r>
                        <a:rPr lang="en-US" sz="1200" dirty="0">
                          <a:solidFill>
                            <a:schemeClr val="tx1">
                              <a:lumMod val="65000"/>
                              <a:lumOff val="35000"/>
                            </a:schemeClr>
                          </a:solidFill>
                          <a:effectLst/>
                        </a:rPr>
                        <a:t> UPI Fee Model Consultation published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By 30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July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2725019015"/>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8</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UPI Fee Model Consultation Final Report published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27</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Sep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1938305686"/>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9</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UPI Product Templates finalized and published (provisional date)</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30</a:t>
                      </a:r>
                      <a:r>
                        <a:rPr lang="en-US" sz="1200" baseline="30000" dirty="0">
                          <a:solidFill>
                            <a:schemeClr val="tx1">
                              <a:lumMod val="65000"/>
                              <a:lumOff val="35000"/>
                            </a:schemeClr>
                          </a:solidFill>
                          <a:effectLst/>
                        </a:rPr>
                        <a:t>th</a:t>
                      </a:r>
                      <a:r>
                        <a:rPr lang="en-US" sz="1200" dirty="0">
                          <a:solidFill>
                            <a:schemeClr val="tx1">
                              <a:lumMod val="65000"/>
                              <a:lumOff val="35000"/>
                            </a:schemeClr>
                          </a:solidFill>
                          <a:effectLst/>
                        </a:rPr>
                        <a:t> Nov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1907301859"/>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10</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UPI Legal Terms and Conditions Consultation (dates to be confirmed)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Q4 2021</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4029666472"/>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11</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Legal Consultation Conclusions published (date to be confirmed)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Q1 2022</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4064724098"/>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12</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dirty="0">
                          <a:solidFill>
                            <a:schemeClr val="tx1">
                              <a:lumMod val="65000"/>
                              <a:lumOff val="35000"/>
                            </a:schemeClr>
                          </a:solidFill>
                          <a:effectLst/>
                        </a:rPr>
                        <a:t>Internal DSB Quality Assurance Testing of UPI Platform (date to be confirmed)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dirty="0">
                          <a:solidFill>
                            <a:schemeClr val="tx1">
                              <a:lumMod val="65000"/>
                              <a:lumOff val="35000"/>
                            </a:schemeClr>
                          </a:solidFill>
                          <a:effectLst/>
                        </a:rPr>
                        <a:t>Q1 2022</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3421930006"/>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13</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nSpc>
                          <a:spcPct val="115000"/>
                        </a:lnSpc>
                        <a:spcAft>
                          <a:spcPts val="600"/>
                        </a:spcAft>
                      </a:pPr>
                      <a:r>
                        <a:rPr lang="en-US" sz="1200" dirty="0">
                          <a:solidFill>
                            <a:schemeClr val="tx1">
                              <a:lumMod val="65000"/>
                              <a:lumOff val="35000"/>
                            </a:schemeClr>
                          </a:solidFill>
                          <a:effectLst/>
                        </a:rPr>
                        <a:t>UPI User Acceptance and Integration Testing Commences + User on-boarding commences (date to be confirmed)</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tc>
                  <a:txBody>
                    <a:bodyPr/>
                    <a:lstStyle/>
                    <a:p>
                      <a:pPr algn="r">
                        <a:lnSpc>
                          <a:spcPct val="115000"/>
                        </a:lnSpc>
                        <a:spcAft>
                          <a:spcPts val="600"/>
                        </a:spcAft>
                      </a:pPr>
                      <a:r>
                        <a:rPr lang="en-US" sz="1200" dirty="0">
                          <a:solidFill>
                            <a:schemeClr val="tx1">
                              <a:lumMod val="65000"/>
                              <a:lumOff val="35000"/>
                            </a:schemeClr>
                          </a:solidFill>
                          <a:effectLst/>
                        </a:rPr>
                        <a:t>End Q1 2022</a:t>
                      </a:r>
                      <a:endParaRPr lang="en-GB" sz="1200"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noFill/>
                  </a:tcPr>
                </a:tc>
                <a:extLst>
                  <a:ext uri="{0D108BD9-81ED-4DB2-BD59-A6C34878D82A}">
                    <a16:rowId xmlns:a16="http://schemas.microsoft.com/office/drawing/2014/main" val="1077055521"/>
                  </a:ext>
                </a:extLst>
              </a:tr>
              <a:tr h="315937">
                <a:tc>
                  <a:txBody>
                    <a:bodyPr/>
                    <a:lstStyle/>
                    <a:p>
                      <a:pPr algn="ctr">
                        <a:lnSpc>
                          <a:spcPct val="115000"/>
                        </a:lnSpc>
                        <a:spcAft>
                          <a:spcPts val="600"/>
                        </a:spcAft>
                      </a:pPr>
                      <a:r>
                        <a:rPr lang="en-US" sz="1200" b="1" dirty="0">
                          <a:solidFill>
                            <a:schemeClr val="tx1">
                              <a:lumMod val="65000"/>
                              <a:lumOff val="35000"/>
                            </a:schemeClr>
                          </a:solidFill>
                          <a:effectLst/>
                        </a:rPr>
                        <a:t>14</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nSpc>
                          <a:spcPct val="115000"/>
                        </a:lnSpc>
                        <a:spcAft>
                          <a:spcPts val="600"/>
                        </a:spcAft>
                      </a:pPr>
                      <a:r>
                        <a:rPr lang="en-US" sz="1200" b="1" dirty="0">
                          <a:solidFill>
                            <a:schemeClr val="tx1">
                              <a:lumMod val="65000"/>
                              <a:lumOff val="35000"/>
                            </a:schemeClr>
                          </a:solidFill>
                          <a:effectLst/>
                        </a:rPr>
                        <a:t>UPI Production system available – live UPIs can be created and searched (date to be confirmed)</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tc>
                  <a:txBody>
                    <a:bodyPr/>
                    <a:lstStyle/>
                    <a:p>
                      <a:pPr algn="r">
                        <a:lnSpc>
                          <a:spcPct val="115000"/>
                        </a:lnSpc>
                        <a:spcAft>
                          <a:spcPts val="600"/>
                        </a:spcAft>
                      </a:pPr>
                      <a:r>
                        <a:rPr lang="en-US" sz="1200" b="1" dirty="0">
                          <a:solidFill>
                            <a:schemeClr val="tx1">
                              <a:lumMod val="65000"/>
                              <a:lumOff val="35000"/>
                            </a:schemeClr>
                          </a:solidFill>
                          <a:effectLst/>
                        </a:rPr>
                        <a:t>July 2022</a:t>
                      </a:r>
                      <a:endParaRPr lang="en-GB" sz="1200" b="1" dirty="0">
                        <a:solidFill>
                          <a:schemeClr val="tx1">
                            <a:lumMod val="65000"/>
                            <a:lumOff val="35000"/>
                          </a:schemeClr>
                        </a:solidFill>
                        <a:effectLst/>
                        <a:latin typeface="Calibri" panose="020F0502020204030204" pitchFamily="34" charset="0"/>
                        <a:ea typeface="MS Mincho" panose="02020609040205080304" pitchFamily="49" charset="-128"/>
                        <a:cs typeface="Arial" panose="020B0604020202020204" pitchFamily="34" charset="0"/>
                      </a:endParaRPr>
                    </a:p>
                  </a:txBody>
                  <a:tcPr marL="26080" marR="26080" marT="13156" marB="13156" anchor="ctr">
                    <a:solidFill>
                      <a:srgbClr val="D7F3F5"/>
                    </a:solidFill>
                  </a:tcPr>
                </a:tc>
                <a:extLst>
                  <a:ext uri="{0D108BD9-81ED-4DB2-BD59-A6C34878D82A}">
                    <a16:rowId xmlns:a16="http://schemas.microsoft.com/office/drawing/2014/main" val="3973712933"/>
                  </a:ext>
                </a:extLst>
              </a:tr>
            </a:tbl>
          </a:graphicData>
        </a:graphic>
      </p:graphicFrame>
      <p:sp>
        <p:nvSpPr>
          <p:cNvPr id="11" name="Slide Number Placeholder 3">
            <a:extLst>
              <a:ext uri="{FF2B5EF4-FFF2-40B4-BE49-F238E27FC236}">
                <a16:creationId xmlns:a16="http://schemas.microsoft.com/office/drawing/2014/main" id="{FCA4943E-7978-4267-B45C-80ED9730E340}"/>
              </a:ext>
            </a:extLst>
          </p:cNvPr>
          <p:cNvSpPr txBox="1">
            <a:spLocks/>
          </p:cNvSpPr>
          <p:nvPr/>
        </p:nvSpPr>
        <p:spPr>
          <a:xfrm>
            <a:off x="10558300" y="624630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a:t>Page </a:t>
            </a:r>
            <a:fld id="{ABEA20BA-2106-4EF4-BFC3-E7113DDF495F}" type="slidenum">
              <a:rPr lang="en-GB" smtClean="0"/>
              <a:pPr>
                <a:defRPr/>
              </a:pPr>
              <a:t>7</a:t>
            </a:fld>
            <a:r>
              <a:rPr lang="en-GB" dirty="0"/>
              <a:t> </a:t>
            </a:r>
          </a:p>
        </p:txBody>
      </p:sp>
      <p:sp>
        <p:nvSpPr>
          <p:cNvPr id="12" name="Footer Placeholder 4">
            <a:extLst>
              <a:ext uri="{FF2B5EF4-FFF2-40B4-BE49-F238E27FC236}">
                <a16:creationId xmlns:a16="http://schemas.microsoft.com/office/drawing/2014/main" id="{D7A455A6-782F-4215-83AB-D3B48F3212D7}"/>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DSB 2021</a:t>
            </a:r>
          </a:p>
        </p:txBody>
      </p:sp>
      <p:cxnSp>
        <p:nvCxnSpPr>
          <p:cNvPr id="4" name="Straight Connector 3">
            <a:extLst>
              <a:ext uri="{FF2B5EF4-FFF2-40B4-BE49-F238E27FC236}">
                <a16:creationId xmlns:a16="http://schemas.microsoft.com/office/drawing/2014/main" id="{E2296204-5C27-44C5-BC70-E087218AEB17}"/>
              </a:ext>
            </a:extLst>
          </p:cNvPr>
          <p:cNvCxnSpPr>
            <a:cxnSpLocks/>
          </p:cNvCxnSpPr>
          <p:nvPr/>
        </p:nvCxnSpPr>
        <p:spPr>
          <a:xfrm>
            <a:off x="459778" y="2971800"/>
            <a:ext cx="11151030"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2ED4-DF96-4C2F-95CA-3193038FADCA}"/>
              </a:ext>
            </a:extLst>
          </p:cNvPr>
          <p:cNvSpPr>
            <a:spLocks noGrp="1"/>
          </p:cNvSpPr>
          <p:nvPr>
            <p:ph type="title"/>
          </p:nvPr>
        </p:nvSpPr>
        <p:spPr>
          <a:xfrm>
            <a:off x="461373" y="726728"/>
            <a:ext cx="9989377" cy="614140"/>
          </a:xfrm>
        </p:spPr>
        <p:txBody>
          <a:bodyPr/>
          <a:lstStyle/>
          <a:p>
            <a:r>
              <a:rPr lang="en-GB" dirty="0"/>
              <a:t>3. UPI stakeholders</a:t>
            </a:r>
          </a:p>
        </p:txBody>
      </p:sp>
      <p:sp>
        <p:nvSpPr>
          <p:cNvPr id="4" name="Slide Number Placeholder 3">
            <a:extLst>
              <a:ext uri="{FF2B5EF4-FFF2-40B4-BE49-F238E27FC236}">
                <a16:creationId xmlns:a16="http://schemas.microsoft.com/office/drawing/2014/main" id="{D8E69398-54BF-48FB-94FE-26963AB5F081}"/>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8</a:t>
            </a:fld>
            <a:r>
              <a:rPr lang="en-GB"/>
              <a:t> </a:t>
            </a:r>
          </a:p>
        </p:txBody>
      </p:sp>
      <p:sp>
        <p:nvSpPr>
          <p:cNvPr id="5" name="Footer Placeholder 4">
            <a:extLst>
              <a:ext uri="{FF2B5EF4-FFF2-40B4-BE49-F238E27FC236}">
                <a16:creationId xmlns:a16="http://schemas.microsoft.com/office/drawing/2014/main" id="{7C32CE78-FF8E-44A6-8C9E-F16751E4997E}"/>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pic>
        <p:nvPicPr>
          <p:cNvPr id="9" name="Picture 8" descr="Diagram, schematic&#10;&#10;Description automatically generated">
            <a:extLst>
              <a:ext uri="{FF2B5EF4-FFF2-40B4-BE49-F238E27FC236}">
                <a16:creationId xmlns:a16="http://schemas.microsoft.com/office/drawing/2014/main" id="{78A5DB11-82E5-4357-8D20-9C0D99A3C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81" y="1544222"/>
            <a:ext cx="8381839" cy="4714785"/>
          </a:xfrm>
          <a:prstGeom prst="rect">
            <a:avLst/>
          </a:prstGeom>
        </p:spPr>
      </p:pic>
    </p:spTree>
    <p:extLst>
      <p:ext uri="{BB962C8B-B14F-4D97-AF65-F5344CB8AC3E}">
        <p14:creationId xmlns:p14="http://schemas.microsoft.com/office/powerpoint/2010/main" val="329617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2ED4-DF96-4C2F-95CA-3193038FADCA}"/>
              </a:ext>
            </a:extLst>
          </p:cNvPr>
          <p:cNvSpPr>
            <a:spLocks noGrp="1"/>
          </p:cNvSpPr>
          <p:nvPr>
            <p:ph type="title"/>
          </p:nvPr>
        </p:nvSpPr>
        <p:spPr>
          <a:xfrm>
            <a:off x="502469" y="726728"/>
            <a:ext cx="9989377" cy="614140"/>
          </a:xfrm>
        </p:spPr>
        <p:txBody>
          <a:bodyPr/>
          <a:lstStyle/>
          <a:p>
            <a:r>
              <a:rPr lang="en-GB" dirty="0"/>
              <a:t>3. UPI stakeholders</a:t>
            </a:r>
          </a:p>
        </p:txBody>
      </p:sp>
      <p:sp>
        <p:nvSpPr>
          <p:cNvPr id="4" name="Slide Number Placeholder 3">
            <a:extLst>
              <a:ext uri="{FF2B5EF4-FFF2-40B4-BE49-F238E27FC236}">
                <a16:creationId xmlns:a16="http://schemas.microsoft.com/office/drawing/2014/main" id="{D8E69398-54BF-48FB-94FE-26963AB5F081}"/>
              </a:ext>
            </a:extLst>
          </p:cNvPr>
          <p:cNvSpPr>
            <a:spLocks noGrp="1"/>
          </p:cNvSpPr>
          <p:nvPr>
            <p:ph type="sldNum" sz="quarter" idx="12"/>
          </p:nvPr>
        </p:nvSpPr>
        <p:spPr>
          <a:xfrm>
            <a:off x="10558300" y="6246307"/>
            <a:ext cx="1052508" cy="365125"/>
          </a:xfrm>
        </p:spPr>
        <p:txBody>
          <a:bodyPr/>
          <a:lstStyle/>
          <a:p>
            <a:pPr>
              <a:defRPr/>
            </a:pPr>
            <a:r>
              <a:rPr lang="en-GB"/>
              <a:t>Page </a:t>
            </a:r>
            <a:fld id="{ABEA20BA-2106-4EF4-BFC3-E7113DDF495F}" type="slidenum">
              <a:rPr lang="en-GB" smtClean="0"/>
              <a:pPr>
                <a:defRPr/>
              </a:pPr>
              <a:t>9</a:t>
            </a:fld>
            <a:r>
              <a:rPr lang="en-GB"/>
              <a:t> </a:t>
            </a:r>
          </a:p>
        </p:txBody>
      </p:sp>
      <p:sp>
        <p:nvSpPr>
          <p:cNvPr id="5" name="Footer Placeholder 4">
            <a:extLst>
              <a:ext uri="{FF2B5EF4-FFF2-40B4-BE49-F238E27FC236}">
                <a16:creationId xmlns:a16="http://schemas.microsoft.com/office/drawing/2014/main" id="{7C32CE78-FF8E-44A6-8C9E-F16751E4997E}"/>
              </a:ext>
            </a:extLst>
          </p:cNvPr>
          <p:cNvSpPr txBox="1">
            <a:spLocks/>
          </p:cNvSpPr>
          <p:nvPr/>
        </p:nvSpPr>
        <p:spPr>
          <a:xfrm>
            <a:off x="459778" y="6246307"/>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DSB 2021</a:t>
            </a:r>
          </a:p>
        </p:txBody>
      </p:sp>
      <p:pic>
        <p:nvPicPr>
          <p:cNvPr id="6" name="Picture 5">
            <a:extLst>
              <a:ext uri="{FF2B5EF4-FFF2-40B4-BE49-F238E27FC236}">
                <a16:creationId xmlns:a16="http://schemas.microsoft.com/office/drawing/2014/main" id="{1F7ED2F3-6F28-4B56-B491-384C802E52C0}"/>
              </a:ext>
            </a:extLst>
          </p:cNvPr>
          <p:cNvPicPr>
            <a:picLocks noChangeAspect="1"/>
          </p:cNvPicPr>
          <p:nvPr/>
        </p:nvPicPr>
        <p:blipFill>
          <a:blip r:embed="rId3"/>
          <a:stretch>
            <a:fillRect/>
          </a:stretch>
        </p:blipFill>
        <p:spPr>
          <a:xfrm>
            <a:off x="459778" y="1474470"/>
            <a:ext cx="10976134" cy="3909060"/>
          </a:xfrm>
          <a:prstGeom prst="rect">
            <a:avLst/>
          </a:prstGeom>
        </p:spPr>
      </p:pic>
      <p:sp>
        <p:nvSpPr>
          <p:cNvPr id="7" name="TextBox 6">
            <a:extLst>
              <a:ext uri="{FF2B5EF4-FFF2-40B4-BE49-F238E27FC236}">
                <a16:creationId xmlns:a16="http://schemas.microsoft.com/office/drawing/2014/main" id="{562FF149-883A-4CF7-B8C2-6FC91828794B}"/>
              </a:ext>
            </a:extLst>
          </p:cNvPr>
          <p:cNvSpPr txBox="1"/>
          <p:nvPr/>
        </p:nvSpPr>
        <p:spPr>
          <a:xfrm>
            <a:off x="424634" y="1571739"/>
            <a:ext cx="2931122" cy="369332"/>
          </a:xfrm>
          <a:prstGeom prst="rect">
            <a:avLst/>
          </a:prstGeom>
          <a:noFill/>
        </p:spPr>
        <p:txBody>
          <a:bodyPr wrap="square" rtlCol="0">
            <a:spAutoFit/>
          </a:bodyPr>
          <a:lstStyle/>
          <a:p>
            <a:r>
              <a:rPr lang="en-US" b="1">
                <a:solidFill>
                  <a:schemeClr val="tx2"/>
                </a:solidFill>
              </a:rPr>
              <a:t>DSB Governance</a:t>
            </a:r>
            <a:endParaRPr lang="en-GB" b="1">
              <a:solidFill>
                <a:schemeClr val="tx2"/>
              </a:solidFill>
            </a:endParaRPr>
          </a:p>
        </p:txBody>
      </p:sp>
    </p:spTree>
    <p:extLst>
      <p:ext uri="{BB962C8B-B14F-4D97-AF65-F5344CB8AC3E}">
        <p14:creationId xmlns:p14="http://schemas.microsoft.com/office/powerpoint/2010/main" val="268649479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5b217b4-0474-40c2-9a3a-6135d1d470f1">
      <UserInfo>
        <DisplayName>Emma Kalliomaki</DisplayName>
        <AccountId>49</AccountId>
        <AccountType/>
      </UserInfo>
      <UserInfo>
        <DisplayName>David Lane</DisplayName>
        <AccountId>336</AccountId>
        <AccountType/>
      </UserInfo>
      <UserInfo>
        <DisplayName>Alison Bargeron</DisplayName>
        <AccountId>98</AccountId>
        <AccountType/>
      </UserInfo>
      <UserInfo>
        <DisplayName>Andy Hughes</DisplayName>
        <AccountId>161</AccountId>
        <AccountType/>
      </UserInfo>
      <UserInfo>
        <DisplayName>Will Palmer</DisplayName>
        <AccountId>29</AccountId>
        <AccountType/>
      </UserInfo>
      <UserInfo>
        <DisplayName>Malavika Solanki</DisplayName>
        <AccountId>77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4DD07BC474A342B1736545077809B2" ma:contentTypeVersion="11" ma:contentTypeDescription="Create a new document." ma:contentTypeScope="" ma:versionID="469837e0fc7a788c66dcf84a8bbab5bf">
  <xsd:schema xmlns:xsd="http://www.w3.org/2001/XMLSchema" xmlns:xs="http://www.w3.org/2001/XMLSchema" xmlns:p="http://schemas.microsoft.com/office/2006/metadata/properties" xmlns:ns2="59733063-40b5-4cc0-9055-2c0f0c39846a" xmlns:ns3="55b217b4-0474-40c2-9a3a-6135d1d470f1" targetNamespace="http://schemas.microsoft.com/office/2006/metadata/properties" ma:root="true" ma:fieldsID="41bb695a23b5748872628101c8d72a29" ns2:_="" ns3:_="">
    <xsd:import namespace="59733063-40b5-4cc0-9055-2c0f0c39846a"/>
    <xsd:import namespace="55b217b4-0474-40c2-9a3a-6135d1d470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33063-40b5-4cc0-9055-2c0f0c3984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b217b4-0474-40c2-9a3a-6135d1d470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E9FECF-7837-4E29-A918-E9E9E390C066}">
  <ds:schemaRefs>
    <ds:schemaRef ds:uri="1ab9889e-1560-4440-87cb-c03200e41b86"/>
    <ds:schemaRef ds:uri="56e8fde9-f66a-4997-8251-f5f2550eef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506A634-28F2-4A92-A749-DA54D592E096}">
  <ds:schemaRefs>
    <ds:schemaRef ds:uri="http://schemas.microsoft.com/sharepoint/v3/contenttype/forms"/>
  </ds:schemaRefs>
</ds:datastoreItem>
</file>

<file path=customXml/itemProps3.xml><?xml version="1.0" encoding="utf-8"?>
<ds:datastoreItem xmlns:ds="http://schemas.openxmlformats.org/officeDocument/2006/customXml" ds:itemID="{BEACBE07-E147-4952-BBA9-3A92C03EF7B8}"/>
</file>

<file path=docProps/app.xml><?xml version="1.0" encoding="utf-8"?>
<Properties xmlns="http://schemas.openxmlformats.org/officeDocument/2006/extended-properties" xmlns:vt="http://schemas.openxmlformats.org/officeDocument/2006/docPropsVTypes">
  <TotalTime>0</TotalTime>
  <Words>4228</Words>
  <Application>Microsoft Office PowerPoint</Application>
  <PresentationFormat>Widescreen</PresentationFormat>
  <Paragraphs>458</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Gill Sans MT</vt:lpstr>
      <vt:lpstr>Segoe UI</vt:lpstr>
      <vt:lpstr>Wingdings</vt:lpstr>
      <vt:lpstr>Wingdings 2</vt:lpstr>
      <vt:lpstr>Dividend</vt:lpstr>
      <vt:lpstr>Derivatives Service Bureau UPI service overview</vt:lpstr>
      <vt:lpstr>Areas of focus</vt:lpstr>
      <vt:lpstr>1. DSB Overview</vt:lpstr>
      <vt:lpstr>1. DSB overview</vt:lpstr>
      <vt:lpstr>1. Dsb overview</vt:lpstr>
      <vt:lpstr>2. Upi availability timeline</vt:lpstr>
      <vt:lpstr>2. UPI availability timeline</vt:lpstr>
      <vt:lpstr>3. UPI stakeholders</vt:lpstr>
      <vt:lpstr>3. UPI stakeholders</vt:lpstr>
      <vt:lpstr>3. stakeholders: industry representation groups</vt:lpstr>
      <vt:lpstr>3. Stakeholders: industry representation groups</vt:lpstr>
      <vt:lpstr>3. Stakeholders: iso standards </vt:lpstr>
      <vt:lpstr>3. Stakeholders: iso standards </vt:lpstr>
      <vt:lpstr>3. Stakeholders: industry consultation</vt:lpstr>
      <vt:lpstr>4. user access and workflows</vt:lpstr>
      <vt:lpstr>4. user access and workflows</vt:lpstr>
      <vt:lpstr>4. user access and workflows</vt:lpstr>
      <vt:lpstr>5. User types and suitability assessment criteria </vt:lpstr>
      <vt:lpstr>5. user types</vt:lpstr>
      <vt:lpstr>5. user types</vt:lpstr>
      <vt:lpstr>5. User types: open access data</vt:lpstr>
      <vt:lpstr>5. User type: availability of delta files for download</vt:lpstr>
      <vt:lpstr>6. user number estimates</vt:lpstr>
      <vt:lpstr>7. FEE Model determination example</vt:lpstr>
      <vt:lpstr>7. FEE Model determination example</vt:lpstr>
      <vt:lpstr>8. How to become a dsb upi or upI + OTC ISIN user</vt:lpstr>
      <vt:lpstr>8. How to become a dsb upi or upI + OTC ISIN user</vt:lpstr>
      <vt:lpstr>9. UPI availability timeline</vt:lpstr>
      <vt:lpstr>10. 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Derivatives Service Bureau 2019 User Fee and user agreement updates – summary of proposed changes</dc:title>
  <dc:creator>Malavika Solanki</dc:creator>
  <cp:lastModifiedBy>Malavika Solanki</cp:lastModifiedBy>
  <cp:revision>37</cp:revision>
  <cp:lastPrinted>2018-04-26T12:12:49Z</cp:lastPrinted>
  <dcterms:modified xsi:type="dcterms:W3CDTF">2021-05-24T11:03:50Z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0">
    <vt:lpwstr/>
  </property>
  <property fmtid="{D5CDD505-2E9C-101B-9397-08002B2CF9AE}" pid="3" name="ContentTypeId">
    <vt:lpwstr>0x010100F94DD07BC474A342B1736545077809B2</vt:lpwstr>
  </property>
</Properties>
</file>